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Inter"/>
      <p:regular r:id="rId31"/>
      <p:bold r:id="rId32"/>
      <p:italic r:id="rId33"/>
      <p:boldItalic r:id="rId34"/>
    </p:embeddedFont>
    <p:embeddedFont>
      <p:font typeface="Work Sans"/>
      <p:regular r:id="rId35"/>
      <p:bold r:id="rId36"/>
      <p:italic r:id="rId37"/>
      <p:boldItalic r:id="rId38"/>
    </p:embeddedFont>
    <p:embeddedFont>
      <p:font typeface="Helvetica Neue"/>
      <p:regular r:id="rId39"/>
      <p:bold r:id="rId40"/>
      <p:italic r:id="rId41"/>
      <p:boldItalic r:id="rId42"/>
    </p:embeddedFont>
    <p:embeddedFont>
      <p:font typeface="Roboto Mono"/>
      <p:regular r:id="rId43"/>
      <p:bold r:id="rId44"/>
      <p:italic r:id="rId45"/>
      <p:boldItalic r:id="rId46"/>
    </p:embeddedFont>
    <p:embeddedFont>
      <p:font typeface="Inter Black"/>
      <p:bold r:id="rId47"/>
      <p:boldItalic r:id="rId48"/>
    </p:embeddedFont>
    <p:embeddedFont>
      <p:font typeface="Montserrat SemiBold"/>
      <p:regular r:id="rId49"/>
      <p:bold r:id="rId50"/>
      <p:italic r:id="rId51"/>
      <p:boldItalic r:id="rId52"/>
    </p:embeddedFont>
    <p:embeddedFont>
      <p:font typeface="Roboto"/>
      <p:regular r:id="rId53"/>
      <p:bold r:id="rId54"/>
      <p:italic r:id="rId55"/>
      <p:boldItalic r:id="rId56"/>
    </p:embeddedFont>
    <p:embeddedFont>
      <p:font typeface="Inter SemiBold"/>
      <p:regular r:id="rId57"/>
      <p:bold r:id="rId58"/>
      <p:italic r:id="rId59"/>
      <p:boldItalic r:id="rId60"/>
    </p:embeddedFont>
    <p:embeddedFont>
      <p:font typeface="Montserrat"/>
      <p:regular r:id="rId61"/>
      <p:bold r:id="rId62"/>
      <p:italic r:id="rId63"/>
      <p:boldItalic r:id="rId64"/>
    </p:embeddedFont>
    <p:embeddedFont>
      <p:font typeface="Lato"/>
      <p:regular r:id="rId65"/>
      <p:bold r:id="rId66"/>
      <p:italic r:id="rId67"/>
      <p:boldItalic r:id="rId68"/>
    </p:embeddedFont>
    <p:embeddedFont>
      <p:font typeface="Quattrocento Sans"/>
      <p:regular r:id="rId69"/>
      <p:bold r:id="rId70"/>
      <p:italic r:id="rId71"/>
      <p:boldItalic r:id="rId72"/>
    </p:embeddedFont>
    <p:embeddedFont>
      <p:font typeface="Open Sans ExtraBold"/>
      <p:bold r:id="rId73"/>
      <p:boldItalic r:id="rId74"/>
    </p:embeddedFont>
    <p:embeddedFont>
      <p:font typeface="Inter Medium"/>
      <p:regular r:id="rId75"/>
      <p:bold r:id="rId76"/>
      <p:italic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160">
          <p15:clr>
            <a:srgbClr val="A4A3A4"/>
          </p15:clr>
        </p15:guide>
        <p15:guide id="2" pos="1620">
          <p15:clr>
            <a:srgbClr val="A4A3A4"/>
          </p15:clr>
        </p15:guide>
      </p15:notesGuideLst>
    </p:ext>
    <p:ext uri="GoogleSlidesCustomDataVersion2">
      <go:slidesCustomData xmlns:go="http://customooxmlschemas.google.com/" r:id="rId83" roundtripDataSignature="AMtx7mjhts+gplmTcZuKEbHY5RuyfnU8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160" orient="horz"/>
        <p:guide pos="162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83" Type="http://customschemas.google.com/relationships/presentationmetadata" Target="metadata"/><Relationship Id="rId42" Type="http://schemas.openxmlformats.org/officeDocument/2006/relationships/font" Target="fonts/HelveticaNeue-boldItalic.fntdata"/><Relationship Id="rId41" Type="http://schemas.openxmlformats.org/officeDocument/2006/relationships/font" Target="fonts/HelveticaNeue-italic.fntdata"/><Relationship Id="rId44" Type="http://schemas.openxmlformats.org/officeDocument/2006/relationships/font" Target="fonts/RobotoMono-bold.fntdata"/><Relationship Id="rId43" Type="http://schemas.openxmlformats.org/officeDocument/2006/relationships/font" Target="fonts/RobotoMono-regular.fntdata"/><Relationship Id="rId46" Type="http://schemas.openxmlformats.org/officeDocument/2006/relationships/font" Target="fonts/RobotoMono-boldItalic.fntdata"/><Relationship Id="rId45" Type="http://schemas.openxmlformats.org/officeDocument/2006/relationships/font" Target="fonts/RobotoMono-italic.fntdata"/><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Black-boldItalic.fntdata"/><Relationship Id="rId47" Type="http://schemas.openxmlformats.org/officeDocument/2006/relationships/font" Target="fonts/InterBlack-bold.fntdata"/><Relationship Id="rId49" Type="http://schemas.openxmlformats.org/officeDocument/2006/relationships/font" Target="fonts/Montserrat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ExtraBold-bold.fntdata"/><Relationship Id="rId72" Type="http://schemas.openxmlformats.org/officeDocument/2006/relationships/font" Target="fonts/QuattrocentoSans-boldItalic.fntdata"/><Relationship Id="rId31" Type="http://schemas.openxmlformats.org/officeDocument/2006/relationships/font" Target="fonts/Inter-regular.fntdata"/><Relationship Id="rId75" Type="http://schemas.openxmlformats.org/officeDocument/2006/relationships/font" Target="fonts/InterMedium-regular.fntdata"/><Relationship Id="rId30" Type="http://schemas.openxmlformats.org/officeDocument/2006/relationships/slide" Target="slides/slide25.xml"/><Relationship Id="rId74" Type="http://schemas.openxmlformats.org/officeDocument/2006/relationships/font" Target="fonts/OpenSansExtraBold-boldItalic.fntdata"/><Relationship Id="rId33" Type="http://schemas.openxmlformats.org/officeDocument/2006/relationships/font" Target="fonts/Inter-italic.fntdata"/><Relationship Id="rId77" Type="http://schemas.openxmlformats.org/officeDocument/2006/relationships/font" Target="fonts/InterMedium-italic.fntdata"/><Relationship Id="rId32" Type="http://schemas.openxmlformats.org/officeDocument/2006/relationships/font" Target="fonts/Inter-bold.fntdata"/><Relationship Id="rId76" Type="http://schemas.openxmlformats.org/officeDocument/2006/relationships/font" Target="fonts/InterMedium-bold.fntdata"/><Relationship Id="rId35" Type="http://schemas.openxmlformats.org/officeDocument/2006/relationships/font" Target="fonts/WorkSans-regular.fntdata"/><Relationship Id="rId79" Type="http://schemas.openxmlformats.org/officeDocument/2006/relationships/font" Target="fonts/OpenSans-regular.fntdata"/><Relationship Id="rId34" Type="http://schemas.openxmlformats.org/officeDocument/2006/relationships/font" Target="fonts/Inter-boldItalic.fntdata"/><Relationship Id="rId78" Type="http://schemas.openxmlformats.org/officeDocument/2006/relationships/font" Target="fonts/InterMedium-boldItalic.fntdata"/><Relationship Id="rId71" Type="http://schemas.openxmlformats.org/officeDocument/2006/relationships/font" Target="fonts/QuattrocentoSans-italic.fntdata"/><Relationship Id="rId70" Type="http://schemas.openxmlformats.org/officeDocument/2006/relationships/font" Target="fonts/QuattrocentoSans-bold.fntdata"/><Relationship Id="rId37" Type="http://schemas.openxmlformats.org/officeDocument/2006/relationships/font" Target="fonts/WorkSans-italic.fntdata"/><Relationship Id="rId36" Type="http://schemas.openxmlformats.org/officeDocument/2006/relationships/font" Target="fonts/WorkSans-bold.fntdata"/><Relationship Id="rId39" Type="http://schemas.openxmlformats.org/officeDocument/2006/relationships/font" Target="fonts/HelveticaNeue-regular.fntdata"/><Relationship Id="rId38" Type="http://schemas.openxmlformats.org/officeDocument/2006/relationships/font" Target="fonts/WorkSans-boldItalic.fntdata"/><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5.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7.xml"/><Relationship Id="rId66" Type="http://schemas.openxmlformats.org/officeDocument/2006/relationships/font" Target="fonts/Lato-bold.fntdata"/><Relationship Id="rId21" Type="http://schemas.openxmlformats.org/officeDocument/2006/relationships/slide" Target="slides/slide16.xml"/><Relationship Id="rId65" Type="http://schemas.openxmlformats.org/officeDocument/2006/relationships/font" Target="fonts/Lato-regular.fntdata"/><Relationship Id="rId24" Type="http://schemas.openxmlformats.org/officeDocument/2006/relationships/slide" Target="slides/slide19.xml"/><Relationship Id="rId68" Type="http://schemas.openxmlformats.org/officeDocument/2006/relationships/font" Target="fonts/Lato-boldItalic.fntdata"/><Relationship Id="rId23" Type="http://schemas.openxmlformats.org/officeDocument/2006/relationships/slide" Target="slides/slide18.xml"/><Relationship Id="rId67" Type="http://schemas.openxmlformats.org/officeDocument/2006/relationships/font" Target="fonts/Lato-italic.fntdata"/><Relationship Id="rId60" Type="http://schemas.openxmlformats.org/officeDocument/2006/relationships/font" Target="fonts/InterSemiBold-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Quattrocento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SemiBold-italic.fntdata"/><Relationship Id="rId50" Type="http://schemas.openxmlformats.org/officeDocument/2006/relationships/font" Target="fonts/MontserratSemiBold-bold.fntdata"/><Relationship Id="rId53" Type="http://schemas.openxmlformats.org/officeDocument/2006/relationships/font" Target="fonts/Roboto-regular.fntdata"/><Relationship Id="rId52" Type="http://schemas.openxmlformats.org/officeDocument/2006/relationships/font" Target="fonts/MontserratSemiBold-boldItalic.fntdata"/><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InterSemiBold-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InterSemiBold-italic.fntdata"/><Relationship Id="rId14" Type="http://schemas.openxmlformats.org/officeDocument/2006/relationships/slide" Target="slides/slide9.xml"/><Relationship Id="rId58" Type="http://schemas.openxmlformats.org/officeDocument/2006/relationships/font" Target="fonts/Inter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4" name="Google Shape;4;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7" name="Google Shape;7;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SzPts val="1400"/>
              <a:buNone/>
              <a:defRPr b="0" i="0" sz="882" u="none" cap="none" strike="noStrike">
                <a:solidFill>
                  <a:schemeClr val="dk1"/>
                </a:solidFill>
                <a:latin typeface="Quattrocento Sans"/>
                <a:ea typeface="Quattrocento Sans"/>
                <a:cs typeface="Quattrocento Sans"/>
                <a:sym typeface="Quattrocento Sans"/>
              </a:defRPr>
            </a:lvl1pPr>
            <a:lvl2pPr indent="-284607" lvl="1" marL="9144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2pPr>
            <a:lvl3pPr indent="-284607" lvl="2" marL="13716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3pPr>
            <a:lvl4pPr indent="-284607" lvl="3" marL="18288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4pPr>
            <a:lvl5pPr indent="-284607" lvl="4" marL="22860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33"/>
              </a:spcBef>
              <a:spcAft>
                <a:spcPts val="0"/>
              </a:spcAft>
              <a:buSzPts val="1400"/>
              <a:buNone/>
              <a:defRPr b="0" i="0" sz="1176"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Quattrocento Sans"/>
                <a:ea typeface="Quattrocento Sans"/>
                <a:cs typeface="Quattrocento Sans"/>
                <a:sym typeface="Quattrocento Sans"/>
              </a:rPr>
              <a:t>‹#›</a:t>
            </a:fld>
            <a:endParaRPr b="0" i="0" sz="1200" u="none" cap="none" strike="noStrike">
              <a:solidFill>
                <a:schemeClr val="dk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orient="horz" pos="2880">
          <p15:clr>
            <a:srgbClr val="F26B43"/>
          </p15:clr>
        </p15:guide>
        <p15:guide id="2" pos="2160">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06" name="Google Shape;10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f0a7fbfd2b_0_2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f0a7fbfd2b_0_2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1500"/>
              </a:spcBef>
              <a:spcAft>
                <a:spcPts val="1500"/>
              </a:spcAft>
              <a:buClr>
                <a:schemeClr val="dk1"/>
              </a:buClr>
              <a:buSzPts val="1200"/>
              <a:buFont typeface="Roboto"/>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f0a7fbfd2b_0_20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f0a7fbfd2b_0_20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r>
              <a:t/>
            </a:r>
            <a:endParaRPr/>
          </a:p>
        </p:txBody>
      </p:sp>
      <p:sp>
        <p:nvSpPr>
          <p:cNvPr id="271" name="Google Shape;271;g2f0a7fbfd2b_0_206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f0a7fbfd2b_0_20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77" name="Google Shape;277;g2f0a7fbfd2b_0_20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f0a7fbfd2b_0_2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86" name="Google Shape;286;g2f0a7fbfd2b_0_2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f0a7fbfd2b_0_20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f0a7fbfd2b_0_20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r>
              <a:t/>
            </a:r>
            <a:endParaRPr/>
          </a:p>
        </p:txBody>
      </p:sp>
      <p:sp>
        <p:nvSpPr>
          <p:cNvPr id="293" name="Google Shape;293;g2f0a7fbfd2b_0_206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f0a7fbfd2b_0_20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99" name="Google Shape;299;g2f0a7fbfd2b_0_20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f0a7fbfd2b_0_20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08" name="Google Shape;308;g2f0a7fbfd2b_0_20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0a7fbfd2b_0_2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f0a7fbfd2b_0_254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Inter"/>
              <a:buNone/>
            </a:pPr>
            <a:r>
              <a:t/>
            </a:r>
            <a:endParaRPr sz="1000">
              <a:latin typeface="Montserrat"/>
              <a:ea typeface="Montserrat"/>
              <a:cs typeface="Montserrat"/>
              <a:sym typeface="Montserrat"/>
            </a:endParaRPr>
          </a:p>
        </p:txBody>
      </p:sp>
      <p:sp>
        <p:nvSpPr>
          <p:cNvPr id="316" name="Google Shape;316;g2f0a7fbfd2b_0_25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f0a7fbfd2b_0_2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2f0a7fbfd2b_0_25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344" name="Google Shape;344;g2f0a7fbfd2b_0_25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f0a7fbfd2b_0_20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f0a7fbfd2b_0_20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r>
              <a:t/>
            </a:r>
            <a:endParaRPr/>
          </a:p>
        </p:txBody>
      </p:sp>
      <p:sp>
        <p:nvSpPr>
          <p:cNvPr id="380" name="Google Shape;380;g2f0a7fbfd2b_0_207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0a7fbfd2b_0_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r>
              <a:t/>
            </a:r>
            <a:endParaRPr/>
          </a:p>
        </p:txBody>
      </p:sp>
      <p:sp>
        <p:nvSpPr>
          <p:cNvPr id="112" name="Google Shape;112;g2f0a7fbfd2b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f0a7fbfd2b_0_25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386" name="Google Shape;386;g2f0a7fbfd2b_0_2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f0a7fbfd2b_0_2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2f0a7fbfd2b_0_26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Inter"/>
              <a:buNone/>
            </a:pPr>
            <a:r>
              <a:t/>
            </a:r>
            <a:endParaRPr/>
          </a:p>
        </p:txBody>
      </p:sp>
      <p:sp>
        <p:nvSpPr>
          <p:cNvPr id="393" name="Google Shape;393;g2f0a7fbfd2b_0_26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0a7fbfd2b_0_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2f0a7fbfd2b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13" name="Google Shape;413;p2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9: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15" name="Google Shape;415;p2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7/25/2024 9:10 AM</a:t>
            </a:r>
            <a:endParaRPr/>
          </a:p>
        </p:txBody>
      </p:sp>
      <p:sp>
        <p:nvSpPr>
          <p:cNvPr id="416" name="Google Shape;416;p29: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f0a7fbfd2b_0_57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g2f0a7fbfd2b_0_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f0a7fbfd2b_0_10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2f0a7fbfd2b_0_10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f0a7fbfd2b_0_20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126" name="Google Shape;126;g2f0a7fbfd2b_0_20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f0a7fbfd2b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f0a7fbfd2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r>
              <a:t/>
            </a:r>
            <a:endParaRPr/>
          </a:p>
        </p:txBody>
      </p:sp>
      <p:sp>
        <p:nvSpPr>
          <p:cNvPr id="136" name="Google Shape;136;g2f0a7fbfd2b_0_4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0a7fbfd2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0a7fbfd2b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0a7fbfd2b_0_2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f0a7fbfd2b_0_2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r>
              <a:t/>
            </a:r>
            <a:endParaRPr/>
          </a:p>
        </p:txBody>
      </p:sp>
      <p:sp>
        <p:nvSpPr>
          <p:cNvPr id="149" name="Google Shape;149;g2f0a7fbfd2b_0_216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0a7fbfd2b_0_225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Hi everyone, I'm [Your Name], part of the DevRel team at Zilliz, the creators and key maintainers of the open-source vector database, Milvus, which you might already be familiar with. It has graduated from Linux AI &amp; Data foundation and been quite popular in the AI community, boasting over 27,000 stars on GitHub. The cool part? You can start Milvus with just a single line of code on your Jupyter notebooks or laptops. It's equipped with powerful features like hybrid search, capable of handling both sparse and dense embeddings, metadata filtering for pinpoint accuracy, and upsert capabilities that ensure real-time data updates with atomicity, and much more.</a:t>
            </a:r>
            <a:endParaRPr sz="1100">
              <a:latin typeface="Arial"/>
              <a:ea typeface="Arial"/>
              <a:cs typeface="Arial"/>
              <a:sym typeface="Arial"/>
            </a:endParaRPr>
          </a:p>
          <a:p>
            <a:pPr indent="0" lvl="0" marL="0" rtl="0" algn="l">
              <a:lnSpc>
                <a:spcPct val="115000"/>
              </a:lnSpc>
              <a:spcBef>
                <a:spcPts val="333"/>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333"/>
              </a:spcBef>
              <a:spcAft>
                <a:spcPts val="333"/>
              </a:spcAft>
              <a:buClr>
                <a:schemeClr val="dk1"/>
              </a:buClr>
              <a:buSzPts val="1100"/>
              <a:buFont typeface="Arial"/>
              <a:buNone/>
            </a:pPr>
            <a:r>
              <a:rPr lang="en-US" sz="1100">
                <a:latin typeface="Arial"/>
                <a:ea typeface="Arial"/>
                <a:cs typeface="Arial"/>
                <a:sym typeface="Arial"/>
              </a:rPr>
              <a:t>Milvus has been integrated with leading AI frameworks and tools like OpenAI, LlamaIndex, and Langchain, so you can begin crafting your GenAI projects in just minutes.</a:t>
            </a:r>
            <a:endParaRPr/>
          </a:p>
        </p:txBody>
      </p:sp>
      <p:sp>
        <p:nvSpPr>
          <p:cNvPr id="160" name="Google Shape;160;g2f0a7fbfd2b_0_2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0a7fbfd2b_0_2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f0a7fbfd2b_0_2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Inter"/>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0a7fbfd2b_0_2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0a7fbfd2b_0_2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333"/>
              </a:spcAft>
              <a:buNone/>
            </a:pPr>
            <a:r>
              <a:t/>
            </a:r>
            <a:endParaRPr/>
          </a:p>
        </p:txBody>
      </p:sp>
      <p:sp>
        <p:nvSpPr>
          <p:cNvPr id="206" name="Google Shape;206;g2f0a7fbfd2b_0_23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age 1">
  <p:cSld name="1_Title page 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3"/>
          <p:cNvSpPr txBox="1"/>
          <p:nvPr>
            <p:ph type="title"/>
          </p:nvPr>
        </p:nvSpPr>
        <p:spPr>
          <a:xfrm>
            <a:off x="436628" y="1642408"/>
            <a:ext cx="4775400" cy="1442700"/>
          </a:xfrm>
          <a:prstGeom prst="rect">
            <a:avLst/>
          </a:prstGeom>
          <a:noFill/>
          <a:ln>
            <a:noFill/>
          </a:ln>
        </p:spPr>
        <p:txBody>
          <a:bodyPr anchorCtr="0" anchor="t" bIns="0" lIns="0" spcFirstLastPara="1" rIns="0" wrap="square" tIns="0">
            <a:spAutoFit/>
          </a:bodyPr>
          <a:lstStyle>
            <a:lvl1pPr lvl="0" algn="l">
              <a:lnSpc>
                <a:spcPct val="125000"/>
              </a:lnSpc>
              <a:spcBef>
                <a:spcPts val="0"/>
              </a:spcBef>
              <a:spcAft>
                <a:spcPts val="0"/>
              </a:spcAft>
              <a:buClr>
                <a:schemeClr val="dk2"/>
              </a:buClr>
              <a:buSzPts val="4500"/>
              <a:buFont typeface="Open Sans ExtraBold"/>
              <a:buNone/>
              <a:defRPr b="1" sz="4500" cap="none">
                <a:solidFill>
                  <a:schemeClr val="dk2"/>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 name="Google Shape;15;p33"/>
          <p:cNvSpPr txBox="1"/>
          <p:nvPr>
            <p:ph idx="1" type="body"/>
          </p:nvPr>
        </p:nvSpPr>
        <p:spPr>
          <a:xfrm>
            <a:off x="436628" y="3259230"/>
            <a:ext cx="4073100" cy="207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200"/>
              <a:buFont typeface="Open Sans ExtraBold"/>
              <a:buNone/>
              <a:defRPr b="1">
                <a:solidFill>
                  <a:schemeClr val="dk2"/>
                </a:solidFill>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Title Only 2_1">
    <p:bg>
      <p:bgPr>
        <a:solidFill>
          <a:srgbClr val="F3F7FA"/>
        </a:solidFill>
      </p:bgPr>
    </p:bg>
    <p:spTree>
      <p:nvGrpSpPr>
        <p:cNvPr id="80" name="Shape 80"/>
        <p:cNvGrpSpPr/>
        <p:nvPr/>
      </p:nvGrpSpPr>
      <p:grpSpPr>
        <a:xfrm>
          <a:off x="0" y="0"/>
          <a:ext cx="0" cy="0"/>
          <a:chOff x="0" y="0"/>
          <a:chExt cx="0" cy="0"/>
        </a:xfrm>
      </p:grpSpPr>
      <p:sp>
        <p:nvSpPr>
          <p:cNvPr id="81" name="Google Shape;81;g2f0a7fbfd2b_0_1952"/>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lvl1pPr lvl="0" rtl="0" algn="l">
              <a:spcBef>
                <a:spcPts val="0"/>
              </a:spcBef>
              <a:spcAft>
                <a:spcPts val="0"/>
              </a:spcAft>
              <a:buClr>
                <a:srgbClr val="000000"/>
              </a:buClr>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descr="顶部长条.png" id="82" name="Google Shape;82;g2f0a7fbfd2b_0_1952"/>
          <p:cNvPicPr preferRelativeResize="0"/>
          <p:nvPr/>
        </p:nvPicPr>
        <p:blipFill rotWithShape="1">
          <a:blip r:embed="rId2">
            <a:alphaModFix/>
          </a:blip>
          <a:srcRect b="0" l="0" r="0" t="0"/>
          <a:stretch/>
        </p:blipFill>
        <p:spPr>
          <a:xfrm>
            <a:off x="0" y="1"/>
            <a:ext cx="9141619" cy="47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Title and Content 2_1">
    <p:bg>
      <p:bgPr>
        <a:solidFill>
          <a:srgbClr val="F3F7FA"/>
        </a:solidFill>
      </p:bgPr>
    </p:bg>
    <p:spTree>
      <p:nvGrpSpPr>
        <p:cNvPr id="83" name="Shape 83"/>
        <p:cNvGrpSpPr/>
        <p:nvPr/>
      </p:nvGrpSpPr>
      <p:grpSpPr>
        <a:xfrm>
          <a:off x="0" y="0"/>
          <a:ext cx="0" cy="0"/>
          <a:chOff x="0" y="0"/>
          <a:chExt cx="0" cy="0"/>
        </a:xfrm>
      </p:grpSpPr>
      <p:sp>
        <p:nvSpPr>
          <p:cNvPr id="84" name="Google Shape;84;g2f0a7fbfd2b_0_1963"/>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lvl1pPr lvl="0" rtl="0" algn="l">
              <a:spcBef>
                <a:spcPts val="0"/>
              </a:spcBef>
              <a:spcAft>
                <a:spcPts val="0"/>
              </a:spcAft>
              <a:buClr>
                <a:srgbClr val="000000"/>
              </a:buClr>
              <a:buSzPts val="2400"/>
              <a:buFont typeface="Inter Medium"/>
              <a:buNone/>
              <a:defRPr b="0" i="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g2f0a7fbfd2b_0_1963"/>
          <p:cNvSpPr txBox="1"/>
          <p:nvPr>
            <p:ph idx="1" type="body"/>
          </p:nvPr>
        </p:nvSpPr>
        <p:spPr>
          <a:xfrm>
            <a:off x="632459" y="1107904"/>
            <a:ext cx="7886700" cy="3522300"/>
          </a:xfrm>
          <a:prstGeom prst="rect">
            <a:avLst/>
          </a:prstGeom>
          <a:noFill/>
          <a:ln>
            <a:noFill/>
          </a:ln>
        </p:spPr>
        <p:txBody>
          <a:bodyPr anchorCtr="0" anchor="t" bIns="34275" lIns="0" spcFirstLastPara="1" rIns="0" wrap="square" tIns="34275">
            <a:normAutofit/>
          </a:bodyPr>
          <a:lstStyle>
            <a:lvl1pPr indent="-228600" lvl="0" marL="457200" rtl="0" algn="l">
              <a:lnSpc>
                <a:spcPct val="100000"/>
              </a:lnSpc>
              <a:spcBef>
                <a:spcPts val="400"/>
              </a:spcBef>
              <a:spcAft>
                <a:spcPts val="0"/>
              </a:spcAft>
              <a:buClr>
                <a:srgbClr val="000000"/>
              </a:buClr>
              <a:buSzPts val="1800"/>
              <a:buNone/>
              <a:defRPr b="0" i="0"/>
            </a:lvl1pPr>
            <a:lvl2pPr indent="-323850" lvl="1" marL="914400" rtl="0" algn="l">
              <a:lnSpc>
                <a:spcPct val="100000"/>
              </a:lnSpc>
              <a:spcBef>
                <a:spcPts val="300"/>
              </a:spcBef>
              <a:spcAft>
                <a:spcPts val="0"/>
              </a:spcAft>
              <a:buClr>
                <a:srgbClr val="000000"/>
              </a:buClr>
              <a:buSzPts val="1500"/>
              <a:buChar char="•"/>
              <a:defRPr b="0" i="0"/>
            </a:lvl2pPr>
            <a:lvl3pPr indent="-317500" lvl="2" marL="1371600" rtl="0" algn="l">
              <a:lnSpc>
                <a:spcPct val="100000"/>
              </a:lnSpc>
              <a:spcBef>
                <a:spcPts val="300"/>
              </a:spcBef>
              <a:spcAft>
                <a:spcPts val="0"/>
              </a:spcAft>
              <a:buClr>
                <a:srgbClr val="000000"/>
              </a:buClr>
              <a:buSzPts val="1400"/>
              <a:buChar char="•"/>
              <a:defRPr b="0" i="0"/>
            </a:lvl3pPr>
            <a:lvl4pPr indent="-304800" lvl="3" marL="1828800" rtl="0" algn="l">
              <a:lnSpc>
                <a:spcPct val="100000"/>
              </a:lnSpc>
              <a:spcBef>
                <a:spcPts val="200"/>
              </a:spcBef>
              <a:spcAft>
                <a:spcPts val="0"/>
              </a:spcAft>
              <a:buClr>
                <a:srgbClr val="000000"/>
              </a:buClr>
              <a:buSzPts val="1200"/>
              <a:buChar char="•"/>
              <a:defRPr b="0" i="0"/>
            </a:lvl4pPr>
            <a:lvl5pPr indent="-304800" lvl="4" marL="2286000" rtl="0" algn="l">
              <a:lnSpc>
                <a:spcPct val="100000"/>
              </a:lnSpc>
              <a:spcBef>
                <a:spcPts val="200"/>
              </a:spcBef>
              <a:spcAft>
                <a:spcPts val="0"/>
              </a:spcAft>
              <a:buClr>
                <a:srgbClr val="000000"/>
              </a:buClr>
              <a:buSzPts val="1200"/>
              <a:buChar char="•"/>
              <a:defRPr b="0" i="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2">
  <p:cSld name="Title and 2 Column Content 2">
    <p:bg>
      <p:bgPr>
        <a:solidFill>
          <a:srgbClr val="F3F7FA"/>
        </a:solidFill>
      </p:bgPr>
    </p:bg>
    <p:spTree>
      <p:nvGrpSpPr>
        <p:cNvPr id="86" name="Shape 86"/>
        <p:cNvGrpSpPr/>
        <p:nvPr/>
      </p:nvGrpSpPr>
      <p:grpSpPr>
        <a:xfrm>
          <a:off x="0" y="0"/>
          <a:ext cx="0" cy="0"/>
          <a:chOff x="0" y="0"/>
          <a:chExt cx="0" cy="0"/>
        </a:xfrm>
      </p:grpSpPr>
      <p:sp>
        <p:nvSpPr>
          <p:cNvPr id="87" name="Google Shape;87;g2f0a7fbfd2b_0_1966"/>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lvl1pPr lvl="0" rtl="0" algn="l">
              <a:spcBef>
                <a:spcPts val="0"/>
              </a:spcBef>
              <a:spcAft>
                <a:spcPts val="0"/>
              </a:spcAft>
              <a:buClr>
                <a:srgbClr val="000000"/>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 name="Google Shape;88;g2f0a7fbfd2b_0_1966"/>
          <p:cNvSpPr txBox="1"/>
          <p:nvPr>
            <p:ph idx="1" type="body"/>
          </p:nvPr>
        </p:nvSpPr>
        <p:spPr>
          <a:xfrm>
            <a:off x="632459" y="1348739"/>
            <a:ext cx="3764400" cy="3281400"/>
          </a:xfrm>
          <a:prstGeom prst="rect">
            <a:avLst/>
          </a:prstGeom>
          <a:noFill/>
          <a:ln>
            <a:noFill/>
          </a:ln>
        </p:spPr>
        <p:txBody>
          <a:bodyPr anchorCtr="0" anchor="t" bIns="34275" lIns="0" spcFirstLastPara="1" rIns="0" wrap="square" tIns="34275">
            <a:noAutofit/>
          </a:bodyPr>
          <a:lstStyle>
            <a:lvl1pPr indent="-228600" lvl="0" marL="457200" rtl="0" algn="l">
              <a:lnSpc>
                <a:spcPct val="100000"/>
              </a:lnSpc>
              <a:spcBef>
                <a:spcPts val="300"/>
              </a:spcBef>
              <a:spcAft>
                <a:spcPts val="0"/>
              </a:spcAft>
              <a:buClr>
                <a:srgbClr val="000000"/>
              </a:buClr>
              <a:buSzPts val="1400"/>
              <a:buNone/>
              <a:defRPr/>
            </a:lvl1pPr>
            <a:lvl2pPr indent="-317500" lvl="1" marL="914400" rtl="0" algn="l">
              <a:lnSpc>
                <a:spcPct val="100000"/>
              </a:lnSpc>
              <a:spcBef>
                <a:spcPts val="300"/>
              </a:spcBef>
              <a:spcAft>
                <a:spcPts val="0"/>
              </a:spcAft>
              <a:buClr>
                <a:srgbClr val="000000"/>
              </a:buClr>
              <a:buSzPts val="1400"/>
              <a:buChar char="•"/>
              <a:defRPr/>
            </a:lvl2pPr>
            <a:lvl3pPr indent="-317500" lvl="2" marL="1371600" rtl="0" algn="l">
              <a:lnSpc>
                <a:spcPct val="100000"/>
              </a:lnSpc>
              <a:spcBef>
                <a:spcPts val="300"/>
              </a:spcBef>
              <a:spcAft>
                <a:spcPts val="0"/>
              </a:spcAft>
              <a:buClr>
                <a:srgbClr val="000000"/>
              </a:buClr>
              <a:buSzPts val="1400"/>
              <a:buChar char="•"/>
              <a:defRPr/>
            </a:lvl3pPr>
            <a:lvl4pPr indent="-317500" lvl="3" marL="1828800" rtl="0" algn="l">
              <a:lnSpc>
                <a:spcPct val="100000"/>
              </a:lnSpc>
              <a:spcBef>
                <a:spcPts val="300"/>
              </a:spcBef>
              <a:spcAft>
                <a:spcPts val="0"/>
              </a:spcAft>
              <a:buClr>
                <a:srgbClr val="000000"/>
              </a:buClr>
              <a:buSzPts val="1400"/>
              <a:buChar char="•"/>
              <a:defRPr/>
            </a:lvl4pPr>
            <a:lvl5pPr indent="-317500" lvl="4" marL="2286000" rtl="0" algn="l">
              <a:lnSpc>
                <a:spcPct val="100000"/>
              </a:lnSpc>
              <a:spcBef>
                <a:spcPts val="300"/>
              </a:spcBef>
              <a:spcAft>
                <a:spcPts val="0"/>
              </a:spcAft>
              <a:buClr>
                <a:srgbClr val="000000"/>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89" name="Google Shape;89;g2f0a7fbfd2b_0_1966"/>
          <p:cNvSpPr txBox="1"/>
          <p:nvPr>
            <p:ph idx="2" type="body"/>
          </p:nvPr>
        </p:nvSpPr>
        <p:spPr>
          <a:xfrm>
            <a:off x="4754879" y="1348739"/>
            <a:ext cx="3764400" cy="3281400"/>
          </a:xfrm>
          <a:prstGeom prst="rect">
            <a:avLst/>
          </a:prstGeom>
          <a:noFill/>
          <a:ln>
            <a:noFill/>
          </a:ln>
        </p:spPr>
        <p:txBody>
          <a:bodyPr anchorCtr="0" anchor="t" bIns="34275" lIns="0" spcFirstLastPara="1" rIns="0" wrap="square" tIns="34275">
            <a:noAutofit/>
          </a:bodyPr>
          <a:lstStyle>
            <a:lvl1pPr indent="-228600" lvl="0" marL="457200" rtl="0" algn="l">
              <a:lnSpc>
                <a:spcPct val="100000"/>
              </a:lnSpc>
              <a:spcBef>
                <a:spcPts val="300"/>
              </a:spcBef>
              <a:spcAft>
                <a:spcPts val="0"/>
              </a:spcAft>
              <a:buClr>
                <a:srgbClr val="000000"/>
              </a:buClr>
              <a:buSzPts val="1400"/>
              <a:buNone/>
              <a:defRPr/>
            </a:lvl1pPr>
            <a:lvl2pPr indent="-317500" lvl="1" marL="914400" rtl="0" algn="l">
              <a:lnSpc>
                <a:spcPct val="100000"/>
              </a:lnSpc>
              <a:spcBef>
                <a:spcPts val="300"/>
              </a:spcBef>
              <a:spcAft>
                <a:spcPts val="0"/>
              </a:spcAft>
              <a:buClr>
                <a:srgbClr val="000000"/>
              </a:buClr>
              <a:buSzPts val="1400"/>
              <a:buChar char="•"/>
              <a:defRPr/>
            </a:lvl2pPr>
            <a:lvl3pPr indent="-317500" lvl="2" marL="1371600" rtl="0" algn="l">
              <a:lnSpc>
                <a:spcPct val="100000"/>
              </a:lnSpc>
              <a:spcBef>
                <a:spcPts val="300"/>
              </a:spcBef>
              <a:spcAft>
                <a:spcPts val="0"/>
              </a:spcAft>
              <a:buClr>
                <a:srgbClr val="000000"/>
              </a:buClr>
              <a:buSzPts val="1400"/>
              <a:buChar char="•"/>
              <a:defRPr/>
            </a:lvl3pPr>
            <a:lvl4pPr indent="-317500" lvl="3" marL="1828800" rtl="0" algn="l">
              <a:lnSpc>
                <a:spcPct val="100000"/>
              </a:lnSpc>
              <a:spcBef>
                <a:spcPts val="300"/>
              </a:spcBef>
              <a:spcAft>
                <a:spcPts val="0"/>
              </a:spcAft>
              <a:buClr>
                <a:srgbClr val="000000"/>
              </a:buClr>
              <a:buSzPts val="1400"/>
              <a:buChar char="•"/>
              <a:defRPr/>
            </a:lvl4pPr>
            <a:lvl5pPr indent="-317500" lvl="4" marL="2286000" rtl="0" algn="l">
              <a:lnSpc>
                <a:spcPct val="100000"/>
              </a:lnSpc>
              <a:spcBef>
                <a:spcPts val="300"/>
              </a:spcBef>
              <a:spcAft>
                <a:spcPts val="0"/>
              </a:spcAft>
              <a:buClr>
                <a:srgbClr val="000000"/>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cxnSp>
        <p:nvCxnSpPr>
          <p:cNvPr id="90" name="Google Shape;90;g2f0a7fbfd2b_0_1966"/>
          <p:cNvCxnSpPr/>
          <p:nvPr/>
        </p:nvCxnSpPr>
        <p:spPr>
          <a:xfrm>
            <a:off x="632459" y="1272540"/>
            <a:ext cx="3764400" cy="0"/>
          </a:xfrm>
          <a:prstGeom prst="straightConnector1">
            <a:avLst/>
          </a:prstGeom>
          <a:noFill/>
          <a:ln cap="flat" cmpd="sng" w="19050">
            <a:solidFill>
              <a:schemeClr val="accent5"/>
            </a:solidFill>
            <a:prstDash val="solid"/>
            <a:round/>
            <a:headEnd len="sm" w="sm" type="none"/>
            <a:tailEnd len="sm" w="sm" type="none"/>
          </a:ln>
        </p:spPr>
      </p:cxnSp>
      <p:cxnSp>
        <p:nvCxnSpPr>
          <p:cNvPr id="91" name="Google Shape;91;g2f0a7fbfd2b_0_1966"/>
          <p:cNvCxnSpPr/>
          <p:nvPr/>
        </p:nvCxnSpPr>
        <p:spPr>
          <a:xfrm>
            <a:off x="4737992" y="1272540"/>
            <a:ext cx="3764400" cy="0"/>
          </a:xfrm>
          <a:prstGeom prst="straightConnector1">
            <a:avLst/>
          </a:prstGeom>
          <a:noFill/>
          <a:ln cap="flat" cmpd="sng" w="19050">
            <a:solidFill>
              <a:schemeClr val="accent5"/>
            </a:solidFill>
            <a:prstDash val="solid"/>
            <a:round/>
            <a:headEnd len="sm" w="sm" type="none"/>
            <a:tailEnd len="sm" w="sm" type="none"/>
          </a:ln>
        </p:spPr>
      </p:cxnSp>
      <p:pic>
        <p:nvPicPr>
          <p:cNvPr descr="顶部长条.png" id="92" name="Google Shape;92;g2f0a7fbfd2b_0_1966"/>
          <p:cNvPicPr preferRelativeResize="0"/>
          <p:nvPr/>
        </p:nvPicPr>
        <p:blipFill rotWithShape="1">
          <a:blip r:embed="rId2">
            <a:alphaModFix/>
          </a:blip>
          <a:srcRect b="0" l="0" r="0" t="0"/>
          <a:stretch/>
        </p:blipFill>
        <p:spPr>
          <a:xfrm>
            <a:off x="0" y="1"/>
            <a:ext cx="9141619" cy="47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WHITE)">
  <p:cSld name="Blank NO Footer (WHITE)">
    <p:spTree>
      <p:nvGrpSpPr>
        <p:cNvPr id="93" name="Shape 9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s">
  <p:cSld name="Rain">
    <p:bg>
      <p:bgPr>
        <a:solidFill>
          <a:schemeClr val="lt1"/>
        </a:solidFill>
      </p:bgPr>
    </p:bg>
    <p:spTree>
      <p:nvGrpSpPr>
        <p:cNvPr id="94" name="Shape 94"/>
        <p:cNvGrpSpPr/>
        <p:nvPr/>
      </p:nvGrpSpPr>
      <p:grpSpPr>
        <a:xfrm>
          <a:off x="0" y="0"/>
          <a:ext cx="0" cy="0"/>
          <a:chOff x="0" y="0"/>
          <a:chExt cx="0" cy="0"/>
        </a:xfrm>
      </p:grpSpPr>
      <p:sp>
        <p:nvSpPr>
          <p:cNvPr id="95" name="Google Shape;95;g2f0a7fbfd2b_0_1978"/>
          <p:cNvSpPr txBox="1"/>
          <p:nvPr/>
        </p:nvSpPr>
        <p:spPr>
          <a:xfrm>
            <a:off x="8476883" y="4858663"/>
            <a:ext cx="255600" cy="92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A5A5A5"/>
                </a:solidFill>
                <a:latin typeface="Roboto"/>
                <a:ea typeface="Roboto"/>
                <a:cs typeface="Roboto"/>
                <a:sym typeface="Roboto"/>
              </a:rPr>
              <a:t>‹#›</a:t>
            </a:fld>
            <a:endParaRPr b="0" i="0" sz="600" u="none" cap="none" strike="noStrike">
              <a:solidFill>
                <a:srgbClr val="A5A5A5"/>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p:cSld name="Thank You_1">
    <p:spTree>
      <p:nvGrpSpPr>
        <p:cNvPr id="96" name="Shape 96"/>
        <p:cNvGrpSpPr/>
        <p:nvPr/>
      </p:nvGrpSpPr>
      <p:grpSpPr>
        <a:xfrm>
          <a:off x="0" y="0"/>
          <a:ext cx="0" cy="0"/>
          <a:chOff x="0" y="0"/>
          <a:chExt cx="0" cy="0"/>
        </a:xfrm>
      </p:grpSpPr>
      <p:pic>
        <p:nvPicPr>
          <p:cNvPr id="97" name="Google Shape;97;g2f0a7fbfd2b_0_1999"/>
          <p:cNvPicPr preferRelativeResize="0"/>
          <p:nvPr/>
        </p:nvPicPr>
        <p:blipFill rotWithShape="1">
          <a:blip r:embed="rId2">
            <a:alphaModFix/>
          </a:blip>
          <a:srcRect b="0" l="0" r="0" t="0"/>
          <a:stretch/>
        </p:blipFill>
        <p:spPr>
          <a:xfrm>
            <a:off x="1" y="0"/>
            <a:ext cx="9141619" cy="5143499"/>
          </a:xfrm>
          <a:prstGeom prst="rect">
            <a:avLst/>
          </a:prstGeom>
          <a:noFill/>
          <a:ln>
            <a:noFill/>
          </a:ln>
        </p:spPr>
      </p:pic>
      <p:pic>
        <p:nvPicPr>
          <p:cNvPr id="98" name="Google Shape;98;g2f0a7fbfd2b_0_1999"/>
          <p:cNvPicPr preferRelativeResize="0"/>
          <p:nvPr/>
        </p:nvPicPr>
        <p:blipFill rotWithShape="1">
          <a:blip r:embed="rId2">
            <a:alphaModFix/>
          </a:blip>
          <a:srcRect b="0" l="0" r="0" t="0"/>
          <a:stretch/>
        </p:blipFill>
        <p:spPr>
          <a:xfrm>
            <a:off x="1" y="0"/>
            <a:ext cx="9141619" cy="5143499"/>
          </a:xfrm>
          <a:prstGeom prst="rect">
            <a:avLst/>
          </a:prstGeom>
          <a:noFill/>
          <a:ln>
            <a:noFill/>
          </a:ln>
        </p:spPr>
      </p:pic>
      <p:pic>
        <p:nvPicPr>
          <p:cNvPr id="99" name="Google Shape;99;g2f0a7fbfd2b_0_1999"/>
          <p:cNvPicPr preferRelativeResize="0"/>
          <p:nvPr/>
        </p:nvPicPr>
        <p:blipFill rotWithShape="1">
          <a:blip r:embed="rId3">
            <a:alphaModFix/>
          </a:blip>
          <a:srcRect b="0" l="0" r="0" t="0"/>
          <a:stretch/>
        </p:blipFill>
        <p:spPr>
          <a:xfrm>
            <a:off x="4914268" y="2192325"/>
            <a:ext cx="1653246" cy="678155"/>
          </a:xfrm>
          <a:prstGeom prst="rect">
            <a:avLst/>
          </a:prstGeom>
          <a:noFill/>
          <a:ln>
            <a:noFill/>
          </a:ln>
        </p:spPr>
      </p:pic>
      <p:sp>
        <p:nvSpPr>
          <p:cNvPr id="100" name="Google Shape;100;g2f0a7fbfd2b_0_1999"/>
          <p:cNvSpPr txBox="1"/>
          <p:nvPr>
            <p:ph type="title"/>
          </p:nvPr>
        </p:nvSpPr>
        <p:spPr>
          <a:xfrm>
            <a:off x="779877" y="2214189"/>
            <a:ext cx="3334200" cy="641100"/>
          </a:xfrm>
          <a:prstGeom prst="rect">
            <a:avLst/>
          </a:prstGeom>
          <a:noFill/>
          <a:ln>
            <a:noFill/>
          </a:ln>
        </p:spPr>
        <p:txBody>
          <a:bodyPr anchorCtr="0" anchor="ctr" bIns="68575" lIns="68575" spcFirstLastPara="1" rIns="68575" wrap="square" tIns="68575">
            <a:noAutofit/>
          </a:bodyPr>
          <a:lstStyle>
            <a:lvl1pPr lvl="0" rtl="0" algn="r">
              <a:spcBef>
                <a:spcPts val="0"/>
              </a:spcBef>
              <a:spcAft>
                <a:spcPts val="0"/>
              </a:spcAft>
              <a:buClr>
                <a:schemeClr val="lt1"/>
              </a:buClr>
              <a:buSzPts val="2000"/>
              <a:buFont typeface="Inter SemiBold"/>
              <a:buNone/>
              <a:defRPr b="0" i="0" sz="2000" u="none" cap="none" strike="noStrike">
                <a:solidFill>
                  <a:schemeClr val="lt1"/>
                </a:solidFill>
                <a:latin typeface="Inter SemiBold"/>
                <a:ea typeface="Inter SemiBold"/>
                <a:cs typeface="Inter SemiBold"/>
                <a:sym typeface="Inter SemiBold"/>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01" name="Google Shape;101;g2f0a7fbfd2b_0_1999"/>
          <p:cNvCxnSpPr/>
          <p:nvPr/>
        </p:nvCxnSpPr>
        <p:spPr>
          <a:xfrm>
            <a:off x="4517637" y="2057646"/>
            <a:ext cx="0" cy="870600"/>
          </a:xfrm>
          <a:prstGeom prst="straightConnector1">
            <a:avLst/>
          </a:prstGeom>
          <a:noFill/>
          <a:ln cap="flat" cmpd="sng" w="9525">
            <a:solidFill>
              <a:schemeClr val="lt1">
                <a:alpha val="49800"/>
              </a:schemeClr>
            </a:solidFill>
            <a:prstDash val="solid"/>
            <a:round/>
            <a:headEnd len="sm" w="sm" type="none"/>
            <a:tailEnd len="sm" w="sm" type="none"/>
          </a:ln>
        </p:spPr>
      </p:cxnSp>
      <p:pic>
        <p:nvPicPr>
          <p:cNvPr id="102" name="Google Shape;102;g2f0a7fbfd2b_0_1999"/>
          <p:cNvPicPr preferRelativeResize="0"/>
          <p:nvPr/>
        </p:nvPicPr>
        <p:blipFill rotWithShape="1">
          <a:blip r:embed="rId3">
            <a:alphaModFix/>
          </a:blip>
          <a:srcRect b="0" l="0" r="0" t="0"/>
          <a:stretch/>
        </p:blipFill>
        <p:spPr>
          <a:xfrm>
            <a:off x="4914268" y="2192325"/>
            <a:ext cx="1653246" cy="678155"/>
          </a:xfrm>
          <a:prstGeom prst="rect">
            <a:avLst/>
          </a:prstGeom>
          <a:noFill/>
          <a:ln>
            <a:noFill/>
          </a:ln>
        </p:spPr>
      </p:pic>
      <p:cxnSp>
        <p:nvCxnSpPr>
          <p:cNvPr id="103" name="Google Shape;103;g2f0a7fbfd2b_0_1999"/>
          <p:cNvCxnSpPr/>
          <p:nvPr/>
        </p:nvCxnSpPr>
        <p:spPr>
          <a:xfrm>
            <a:off x="4517637" y="2057646"/>
            <a:ext cx="0" cy="870600"/>
          </a:xfrm>
          <a:prstGeom prst="straightConnector1">
            <a:avLst/>
          </a:prstGeom>
          <a:noFill/>
          <a:ln cap="flat" cmpd="sng" w="9525">
            <a:solidFill>
              <a:schemeClr val="lt1">
                <a:alpha val="49800"/>
              </a:schemeClr>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page 1">
  <p:cSld name="2_Title page 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4"/>
          <p:cNvSpPr txBox="1"/>
          <p:nvPr>
            <p:ph type="title"/>
          </p:nvPr>
        </p:nvSpPr>
        <p:spPr>
          <a:xfrm>
            <a:off x="436628" y="1642408"/>
            <a:ext cx="4775400" cy="1442700"/>
          </a:xfrm>
          <a:prstGeom prst="rect">
            <a:avLst/>
          </a:prstGeom>
          <a:noFill/>
          <a:ln>
            <a:noFill/>
          </a:ln>
        </p:spPr>
        <p:txBody>
          <a:bodyPr anchorCtr="0" anchor="t" bIns="0" lIns="0" spcFirstLastPara="1" rIns="0" wrap="square" tIns="0">
            <a:spAutoFit/>
          </a:bodyPr>
          <a:lstStyle>
            <a:lvl1pPr lvl="0" algn="l">
              <a:lnSpc>
                <a:spcPct val="125000"/>
              </a:lnSpc>
              <a:spcBef>
                <a:spcPts val="0"/>
              </a:spcBef>
              <a:spcAft>
                <a:spcPts val="0"/>
              </a:spcAft>
              <a:buClr>
                <a:schemeClr val="dk2"/>
              </a:buClr>
              <a:buSzPts val="4500"/>
              <a:buFont typeface="Open Sans ExtraBold"/>
              <a:buNone/>
              <a:defRPr b="1" sz="4500" cap="none">
                <a:solidFill>
                  <a:schemeClr val="dk2"/>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 name="Google Shape;18;p34"/>
          <p:cNvSpPr txBox="1"/>
          <p:nvPr>
            <p:ph idx="1" type="body"/>
          </p:nvPr>
        </p:nvSpPr>
        <p:spPr>
          <a:xfrm>
            <a:off x="436628" y="3259230"/>
            <a:ext cx="4073100" cy="207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200"/>
              <a:buFont typeface="Open Sans ExtraBold"/>
              <a:buNone/>
              <a:defRPr b="1">
                <a:solidFill>
                  <a:schemeClr val="dk2"/>
                </a:solidFill>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3 - 10 sections">
  <p:cSld name="1_Agenda 3 - 10 sections">
    <p:bg>
      <p:bgPr>
        <a:solidFill>
          <a:schemeClr val="lt1"/>
        </a:solidFill>
      </p:bgPr>
    </p:bg>
    <p:spTree>
      <p:nvGrpSpPr>
        <p:cNvPr id="19" name="Shape 19"/>
        <p:cNvGrpSpPr/>
        <p:nvPr/>
      </p:nvGrpSpPr>
      <p:grpSpPr>
        <a:xfrm>
          <a:off x="0" y="0"/>
          <a:ext cx="0" cy="0"/>
          <a:chOff x="0" y="0"/>
          <a:chExt cx="0" cy="0"/>
        </a:xfrm>
      </p:grpSpPr>
      <p:pic>
        <p:nvPicPr>
          <p:cNvPr id="20" name="Google Shape;20;p36"/>
          <p:cNvPicPr preferRelativeResize="0"/>
          <p:nvPr/>
        </p:nvPicPr>
        <p:blipFill rotWithShape="1">
          <a:blip r:embed="rId2">
            <a:alphaModFix/>
          </a:blip>
          <a:srcRect b="0" l="0" r="0" t="0"/>
          <a:stretch/>
        </p:blipFill>
        <p:spPr>
          <a:xfrm>
            <a:off x="551615" y="2571750"/>
            <a:ext cx="5130083" cy="2571750"/>
          </a:xfrm>
          <a:prstGeom prst="rect">
            <a:avLst/>
          </a:prstGeom>
          <a:noFill/>
          <a:ln>
            <a:noFill/>
          </a:ln>
        </p:spPr>
      </p:pic>
      <p:pic>
        <p:nvPicPr>
          <p:cNvPr descr="A black circle with a dark background&#10;&#10;Description automatically generated with medium confidence" id="21" name="Google Shape;21;p36"/>
          <p:cNvPicPr preferRelativeResize="0"/>
          <p:nvPr/>
        </p:nvPicPr>
        <p:blipFill rotWithShape="1">
          <a:blip r:embed="rId3">
            <a:alphaModFix/>
          </a:blip>
          <a:srcRect b="0" l="0" r="0" t="0"/>
          <a:stretch/>
        </p:blipFill>
        <p:spPr>
          <a:xfrm>
            <a:off x="5813485" y="0"/>
            <a:ext cx="3336327" cy="2880494"/>
          </a:xfrm>
          <a:prstGeom prst="rect">
            <a:avLst/>
          </a:prstGeom>
          <a:noFill/>
          <a:ln>
            <a:noFill/>
          </a:ln>
        </p:spPr>
      </p:pic>
      <p:sp>
        <p:nvSpPr>
          <p:cNvPr id="22" name="Google Shape;22;p36"/>
          <p:cNvSpPr txBox="1"/>
          <p:nvPr>
            <p:ph idx="1" type="body"/>
          </p:nvPr>
        </p:nvSpPr>
        <p:spPr>
          <a:xfrm>
            <a:off x="436960" y="2177243"/>
            <a:ext cx="2709900" cy="369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00"/>
              </a:spcBef>
              <a:spcAft>
                <a:spcPts val="0"/>
              </a:spcAft>
              <a:buSzPts val="2200"/>
              <a:buFont typeface="Open Sans ExtraBold"/>
              <a:buNone/>
              <a:defRPr b="1" sz="2400">
                <a:solidFill>
                  <a:schemeClr val="dk1"/>
                </a:solidFill>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 name="Google Shape;23;p36"/>
          <p:cNvSpPr/>
          <p:nvPr/>
        </p:nvSpPr>
        <p:spPr>
          <a:xfrm>
            <a:off x="3538653" y="910757"/>
            <a:ext cx="85800" cy="3353783"/>
          </a:xfrm>
          <a:custGeom>
            <a:rect b="b" l="l" r="r" t="t"/>
            <a:pathLst>
              <a:path extrusionOk="0" h="3675379" w="120000">
                <a:moveTo>
                  <a:pt x="0" y="0"/>
                </a:moveTo>
                <a:lnTo>
                  <a:pt x="0" y="3674821"/>
                </a:lnTo>
              </a:path>
            </a:pathLst>
          </a:custGeom>
          <a:noFill/>
          <a:ln cap="rnd" cmpd="sng" w="38100">
            <a:solidFill>
              <a:schemeClr val="accent1"/>
            </a:solidFill>
            <a:prstDash val="dot"/>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500"/>
              <a:buFont typeface="Quattrocento Sans"/>
              <a:buNone/>
            </a:pPr>
            <a:r>
              <a:t/>
            </a:r>
            <a:endParaRPr b="0" i="0" sz="500" u="none" cap="none" strike="noStrike">
              <a:solidFill>
                <a:srgbClr val="2A446F"/>
              </a:solidFill>
              <a:latin typeface="Calibri"/>
              <a:ea typeface="Calibri"/>
              <a:cs typeface="Calibri"/>
              <a:sym typeface="Calibri"/>
            </a:endParaRPr>
          </a:p>
        </p:txBody>
      </p:sp>
      <p:sp>
        <p:nvSpPr>
          <p:cNvPr id="24" name="Google Shape;24;p36"/>
          <p:cNvSpPr txBox="1"/>
          <p:nvPr>
            <p:ph idx="2" type="body"/>
          </p:nvPr>
        </p:nvSpPr>
        <p:spPr>
          <a:xfrm>
            <a:off x="436960" y="2654708"/>
            <a:ext cx="2709900" cy="369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00"/>
              </a:spcBef>
              <a:spcAft>
                <a:spcPts val="0"/>
              </a:spcAft>
              <a:buSzPts val="2200"/>
              <a:buFont typeface="Open Sans ExtraBold"/>
              <a:buNone/>
              <a:defRPr b="1" sz="2400">
                <a:solidFill>
                  <a:schemeClr val="accent2"/>
                </a:solidFill>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5" name="Google Shape;25;p36"/>
          <p:cNvSpPr txBox="1"/>
          <p:nvPr>
            <p:ph idx="3" type="body"/>
          </p:nvPr>
        </p:nvSpPr>
        <p:spPr>
          <a:xfrm>
            <a:off x="3840054" y="910757"/>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6" name="Google Shape;26;p36"/>
          <p:cNvSpPr txBox="1"/>
          <p:nvPr>
            <p:ph idx="4" type="body"/>
          </p:nvPr>
        </p:nvSpPr>
        <p:spPr>
          <a:xfrm>
            <a:off x="4827083" y="910757"/>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7" name="Google Shape;27;p36"/>
          <p:cNvSpPr txBox="1"/>
          <p:nvPr>
            <p:ph idx="5" type="body"/>
          </p:nvPr>
        </p:nvSpPr>
        <p:spPr>
          <a:xfrm>
            <a:off x="3840054" y="1227378"/>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8" name="Google Shape;28;p36"/>
          <p:cNvSpPr txBox="1"/>
          <p:nvPr>
            <p:ph idx="6" type="body"/>
          </p:nvPr>
        </p:nvSpPr>
        <p:spPr>
          <a:xfrm>
            <a:off x="3840054" y="1544000"/>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9" name="Google Shape;29;p36"/>
          <p:cNvSpPr txBox="1"/>
          <p:nvPr>
            <p:ph idx="7" type="body"/>
          </p:nvPr>
        </p:nvSpPr>
        <p:spPr>
          <a:xfrm>
            <a:off x="3840054" y="1860621"/>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0" name="Google Shape;30;p36"/>
          <p:cNvSpPr txBox="1"/>
          <p:nvPr>
            <p:ph idx="8" type="body"/>
          </p:nvPr>
        </p:nvSpPr>
        <p:spPr>
          <a:xfrm>
            <a:off x="3840054" y="2177243"/>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1" name="Google Shape;31;p36"/>
          <p:cNvSpPr txBox="1"/>
          <p:nvPr>
            <p:ph idx="9" type="body"/>
          </p:nvPr>
        </p:nvSpPr>
        <p:spPr>
          <a:xfrm>
            <a:off x="3840054" y="2493864"/>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2" name="Google Shape;32;p36"/>
          <p:cNvSpPr txBox="1"/>
          <p:nvPr>
            <p:ph idx="13" type="body"/>
          </p:nvPr>
        </p:nvSpPr>
        <p:spPr>
          <a:xfrm>
            <a:off x="3840054" y="2810486"/>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3" name="Google Shape;33;p36"/>
          <p:cNvSpPr txBox="1"/>
          <p:nvPr>
            <p:ph idx="14" type="body"/>
          </p:nvPr>
        </p:nvSpPr>
        <p:spPr>
          <a:xfrm>
            <a:off x="3840054" y="3127107"/>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4" name="Google Shape;34;p36"/>
          <p:cNvSpPr txBox="1"/>
          <p:nvPr>
            <p:ph idx="15" type="body"/>
          </p:nvPr>
        </p:nvSpPr>
        <p:spPr>
          <a:xfrm>
            <a:off x="3840054" y="3443729"/>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5" name="Google Shape;35;p36"/>
          <p:cNvSpPr txBox="1"/>
          <p:nvPr>
            <p:ph idx="16" type="body"/>
          </p:nvPr>
        </p:nvSpPr>
        <p:spPr>
          <a:xfrm>
            <a:off x="3840054" y="3760350"/>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6" name="Google Shape;36;p36"/>
          <p:cNvSpPr txBox="1"/>
          <p:nvPr>
            <p:ph idx="17" type="body"/>
          </p:nvPr>
        </p:nvSpPr>
        <p:spPr>
          <a:xfrm>
            <a:off x="3840054" y="4076972"/>
            <a:ext cx="8268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900"/>
              <a:buFont typeface="Open Sans ExtraBold"/>
              <a:buNone/>
              <a:defRPr b="1" sz="11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7" name="Google Shape;37;p36"/>
          <p:cNvSpPr txBox="1"/>
          <p:nvPr>
            <p:ph idx="18" type="body"/>
          </p:nvPr>
        </p:nvSpPr>
        <p:spPr>
          <a:xfrm>
            <a:off x="4827083" y="1227503"/>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8" name="Google Shape;38;p36"/>
          <p:cNvSpPr txBox="1"/>
          <p:nvPr>
            <p:ph idx="19" type="body"/>
          </p:nvPr>
        </p:nvSpPr>
        <p:spPr>
          <a:xfrm>
            <a:off x="4827083" y="1544250"/>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9" name="Google Shape;39;p36"/>
          <p:cNvSpPr txBox="1"/>
          <p:nvPr>
            <p:ph idx="20" type="body"/>
          </p:nvPr>
        </p:nvSpPr>
        <p:spPr>
          <a:xfrm>
            <a:off x="4827083" y="1860997"/>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0" name="Google Shape;40;p36"/>
          <p:cNvSpPr txBox="1"/>
          <p:nvPr>
            <p:ph idx="21" type="body"/>
          </p:nvPr>
        </p:nvSpPr>
        <p:spPr>
          <a:xfrm>
            <a:off x="4827083" y="2177744"/>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1" name="Google Shape;41;p36"/>
          <p:cNvSpPr txBox="1"/>
          <p:nvPr>
            <p:ph idx="22" type="body"/>
          </p:nvPr>
        </p:nvSpPr>
        <p:spPr>
          <a:xfrm>
            <a:off x="4827083" y="2494490"/>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2" name="Google Shape;42;p36"/>
          <p:cNvSpPr txBox="1"/>
          <p:nvPr>
            <p:ph idx="23" type="body"/>
          </p:nvPr>
        </p:nvSpPr>
        <p:spPr>
          <a:xfrm>
            <a:off x="4827083" y="2811237"/>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3" name="Google Shape;43;p36"/>
          <p:cNvSpPr txBox="1"/>
          <p:nvPr>
            <p:ph idx="24" type="body"/>
          </p:nvPr>
        </p:nvSpPr>
        <p:spPr>
          <a:xfrm>
            <a:off x="4827083" y="3127984"/>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4" name="Google Shape;44;p36"/>
          <p:cNvSpPr txBox="1"/>
          <p:nvPr>
            <p:ph idx="25" type="body"/>
          </p:nvPr>
        </p:nvSpPr>
        <p:spPr>
          <a:xfrm>
            <a:off x="4827083" y="3444731"/>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5" name="Google Shape;45;p36"/>
          <p:cNvSpPr txBox="1"/>
          <p:nvPr>
            <p:ph idx="26" type="body"/>
          </p:nvPr>
        </p:nvSpPr>
        <p:spPr>
          <a:xfrm>
            <a:off x="4827083" y="3761477"/>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6" name="Google Shape;46;p36"/>
          <p:cNvSpPr txBox="1"/>
          <p:nvPr>
            <p:ph idx="27" type="body"/>
          </p:nvPr>
        </p:nvSpPr>
        <p:spPr>
          <a:xfrm>
            <a:off x="4827083" y="4078224"/>
            <a:ext cx="3879900" cy="161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900"/>
              </a:spcBef>
              <a:spcAft>
                <a:spcPts val="0"/>
              </a:spcAft>
              <a:buClr>
                <a:schemeClr val="dk1"/>
              </a:buClr>
              <a:buSzPts val="900"/>
              <a:buFont typeface="Noto Sans Symbols"/>
              <a:buNone/>
              <a:defRPr b="0" sz="1100">
                <a:solidFill>
                  <a:schemeClr val="dk1"/>
                </a:solidFill>
                <a:latin typeface="Open Sans"/>
                <a:ea typeface="Open Sans"/>
                <a:cs typeface="Open Sans"/>
                <a:sym typeface="Open Sans"/>
              </a:defRPr>
            </a:lvl1pPr>
            <a:lvl2pPr indent="-228600" lvl="1" marL="914400" algn="l">
              <a:lnSpc>
                <a:spcPct val="100000"/>
              </a:lnSpc>
              <a:spcBef>
                <a:spcPts val="300"/>
              </a:spcBef>
              <a:spcAft>
                <a:spcPts val="0"/>
              </a:spcAft>
              <a:buSzPts val="1400"/>
              <a:buFont typeface="Noto Sans Symbols"/>
              <a:buNone/>
              <a:defRPr b="0" sz="1500">
                <a:solidFill>
                  <a:schemeClr val="dk1"/>
                </a:solidFill>
              </a:defRPr>
            </a:lvl2pPr>
            <a:lvl3pPr indent="-228600" lvl="2" marL="1371600" algn="l">
              <a:lnSpc>
                <a:spcPct val="100000"/>
              </a:lnSpc>
              <a:spcBef>
                <a:spcPts val="200"/>
              </a:spcBef>
              <a:spcAft>
                <a:spcPts val="0"/>
              </a:spcAft>
              <a:buSzPts val="1100"/>
              <a:buFont typeface="Noto Sans Symbols"/>
              <a:buNone/>
              <a:defRPr b="0" sz="1200">
                <a:solidFill>
                  <a:schemeClr val="dk1"/>
                </a:solidFill>
              </a:defRPr>
            </a:lvl3pPr>
            <a:lvl4pPr indent="-228600" lvl="3" marL="1828800" algn="l">
              <a:lnSpc>
                <a:spcPct val="100000"/>
              </a:lnSpc>
              <a:spcBef>
                <a:spcPts val="200"/>
              </a:spcBef>
              <a:spcAft>
                <a:spcPts val="0"/>
              </a:spcAft>
              <a:buSzPts val="900"/>
              <a:buFont typeface="Noto Sans Symbols"/>
              <a:buNone/>
              <a:defRPr b="0" sz="1100">
                <a:solidFill>
                  <a:schemeClr val="dk1"/>
                </a:solidFill>
              </a:defRPr>
            </a:lvl4pPr>
            <a:lvl5pPr indent="-228600" lvl="4" marL="2286000" algn="l">
              <a:lnSpc>
                <a:spcPct val="100000"/>
              </a:lnSpc>
              <a:spcBef>
                <a:spcPts val="200"/>
              </a:spcBef>
              <a:spcAft>
                <a:spcPts val="0"/>
              </a:spcAft>
              <a:buSzPts val="900"/>
              <a:buFont typeface="Noto Sans Symbols"/>
              <a:buNone/>
              <a:defRPr b="0"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23"/>
                                        </p:tgtEl>
                                        <p:attrNameLst>
                                          <p:attrName>style.visibility</p:attrName>
                                        </p:attrNameLst>
                                      </p:cBhvr>
                                      <p:to>
                                        <p:strVal val="visible"/>
                                      </p:to>
                                    </p:set>
                                    <p:animEffect filter="fade" transition="in">
                                      <p:cBhvr>
                                        <p:cTn dur="500"/>
                                        <p:tgtEl>
                                          <p:spTgt spid="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subhead/bullets">
  <p:cSld name="2column/subhead/bullets">
    <p:bg>
      <p:bgPr>
        <a:solidFill>
          <a:schemeClr val="lt1"/>
        </a:solidFill>
      </p:bgPr>
    </p:bg>
    <p:spTree>
      <p:nvGrpSpPr>
        <p:cNvPr id="47" name="Shape 47"/>
        <p:cNvGrpSpPr/>
        <p:nvPr/>
      </p:nvGrpSpPr>
      <p:grpSpPr>
        <a:xfrm>
          <a:off x="0" y="0"/>
          <a:ext cx="0" cy="0"/>
          <a:chOff x="0" y="0"/>
          <a:chExt cx="0" cy="0"/>
        </a:xfrm>
      </p:grpSpPr>
      <p:pic>
        <p:nvPicPr>
          <p:cNvPr descr="A black and purple background&#10;&#10;Description automatically generated" id="48" name="Google Shape;48;p44"/>
          <p:cNvPicPr preferRelativeResize="0"/>
          <p:nvPr/>
        </p:nvPicPr>
        <p:blipFill rotWithShape="1">
          <a:blip r:embed="rId2">
            <a:alphaModFix/>
          </a:blip>
          <a:srcRect b="0" l="0" r="0" t="0"/>
          <a:stretch/>
        </p:blipFill>
        <p:spPr>
          <a:xfrm flipH="1" rot="10800000">
            <a:off x="0" y="3528597"/>
            <a:ext cx="9149810" cy="1619008"/>
          </a:xfrm>
          <a:prstGeom prst="rect">
            <a:avLst/>
          </a:prstGeom>
          <a:noFill/>
          <a:ln>
            <a:noFill/>
          </a:ln>
        </p:spPr>
      </p:pic>
      <p:sp>
        <p:nvSpPr>
          <p:cNvPr id="49" name="Google Shape;49;p44"/>
          <p:cNvSpPr txBox="1"/>
          <p:nvPr>
            <p:ph type="title"/>
          </p:nvPr>
        </p:nvSpPr>
        <p:spPr>
          <a:xfrm>
            <a:off x="428008" y="316521"/>
            <a:ext cx="8263800" cy="461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dk1"/>
              </a:buClr>
              <a:buSzPts val="3000"/>
              <a:buFont typeface="Open Sans ExtraBold"/>
              <a:buNone/>
              <a:defRPr>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 name="Google Shape;50;p44"/>
          <p:cNvSpPr txBox="1"/>
          <p:nvPr>
            <p:ph idx="1" type="body"/>
          </p:nvPr>
        </p:nvSpPr>
        <p:spPr>
          <a:xfrm>
            <a:off x="428008" y="1016060"/>
            <a:ext cx="3383400" cy="207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200"/>
              <a:buFont typeface="Open Sans ExtraBold"/>
              <a:buNone/>
              <a:defRPr b="1" sz="14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1" name="Google Shape;51;p44"/>
          <p:cNvSpPr txBox="1"/>
          <p:nvPr>
            <p:ph idx="2" type="body"/>
          </p:nvPr>
        </p:nvSpPr>
        <p:spPr>
          <a:xfrm>
            <a:off x="428008" y="1394008"/>
            <a:ext cx="3383400" cy="948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Clr>
                <a:schemeClr val="accent5"/>
              </a:buClr>
              <a:buSzPts val="800"/>
              <a:buFont typeface="Open Sans"/>
              <a:buNone/>
              <a:defRPr b="0" sz="900">
                <a:solidFill>
                  <a:schemeClr val="dk1"/>
                </a:solidFill>
                <a:latin typeface="Open Sans"/>
                <a:ea typeface="Open Sans"/>
                <a:cs typeface="Open Sans"/>
                <a:sym typeface="Open Sans"/>
              </a:defRPr>
            </a:lvl1pPr>
            <a:lvl2pPr indent="-298450" lvl="1" marL="914400" algn="l">
              <a:lnSpc>
                <a:spcPct val="100000"/>
              </a:lnSpc>
              <a:spcBef>
                <a:spcPts val="200"/>
              </a:spcBef>
              <a:spcAft>
                <a:spcPts val="0"/>
              </a:spcAft>
              <a:buSzPts val="1100"/>
              <a:buChar char="•"/>
              <a:defRPr sz="1200">
                <a:solidFill>
                  <a:schemeClr val="dk1"/>
                </a:solidFill>
              </a:defRPr>
            </a:lvl2pPr>
            <a:lvl3pPr indent="-298450" lvl="2" marL="1371600" algn="l">
              <a:lnSpc>
                <a:spcPct val="100000"/>
              </a:lnSpc>
              <a:spcBef>
                <a:spcPts val="200"/>
              </a:spcBef>
              <a:spcAft>
                <a:spcPts val="0"/>
              </a:spcAft>
              <a:buSzPts val="1100"/>
              <a:buChar char="•"/>
              <a:defRPr sz="1200">
                <a:solidFill>
                  <a:schemeClr val="dk1"/>
                </a:solidFill>
              </a:defRPr>
            </a:lvl3pPr>
            <a:lvl4pPr indent="-285750" lvl="3" marL="1828800" algn="l">
              <a:lnSpc>
                <a:spcPct val="100000"/>
              </a:lnSpc>
              <a:spcBef>
                <a:spcPts val="200"/>
              </a:spcBef>
              <a:spcAft>
                <a:spcPts val="0"/>
              </a:spcAft>
              <a:buSzPts val="900"/>
              <a:buChar char="•"/>
              <a:defRPr sz="1100">
                <a:solidFill>
                  <a:schemeClr val="dk1"/>
                </a:solidFill>
              </a:defRPr>
            </a:lvl4pPr>
            <a:lvl5pPr indent="-285750" lvl="4" marL="2286000" algn="l">
              <a:lnSpc>
                <a:spcPct val="100000"/>
              </a:lnSpc>
              <a:spcBef>
                <a:spcPts val="200"/>
              </a:spcBef>
              <a:spcAft>
                <a:spcPts val="0"/>
              </a:spcAft>
              <a:buSzPts val="900"/>
              <a:buChar char="•"/>
              <a:defRPr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2" name="Google Shape;52;p44"/>
          <p:cNvSpPr txBox="1"/>
          <p:nvPr>
            <p:ph idx="3" type="body"/>
          </p:nvPr>
        </p:nvSpPr>
        <p:spPr>
          <a:xfrm>
            <a:off x="4621961" y="1394008"/>
            <a:ext cx="3383400" cy="948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Clr>
                <a:schemeClr val="accent5"/>
              </a:buClr>
              <a:buSzPts val="800"/>
              <a:buFont typeface="Arial"/>
              <a:buNone/>
              <a:defRPr b="0" sz="900">
                <a:solidFill>
                  <a:schemeClr val="dk1"/>
                </a:solidFill>
                <a:latin typeface="Open Sans"/>
                <a:ea typeface="Open Sans"/>
                <a:cs typeface="Open Sans"/>
                <a:sym typeface="Open Sans"/>
              </a:defRPr>
            </a:lvl1pPr>
            <a:lvl2pPr indent="-298450" lvl="1" marL="914400" algn="l">
              <a:lnSpc>
                <a:spcPct val="100000"/>
              </a:lnSpc>
              <a:spcBef>
                <a:spcPts val="200"/>
              </a:spcBef>
              <a:spcAft>
                <a:spcPts val="0"/>
              </a:spcAft>
              <a:buSzPts val="1100"/>
              <a:buChar char="•"/>
              <a:defRPr sz="1200">
                <a:solidFill>
                  <a:schemeClr val="dk1"/>
                </a:solidFill>
              </a:defRPr>
            </a:lvl2pPr>
            <a:lvl3pPr indent="-298450" lvl="2" marL="1371600" algn="l">
              <a:lnSpc>
                <a:spcPct val="100000"/>
              </a:lnSpc>
              <a:spcBef>
                <a:spcPts val="200"/>
              </a:spcBef>
              <a:spcAft>
                <a:spcPts val="0"/>
              </a:spcAft>
              <a:buSzPts val="1100"/>
              <a:buChar char="•"/>
              <a:defRPr sz="1200">
                <a:solidFill>
                  <a:schemeClr val="dk1"/>
                </a:solidFill>
              </a:defRPr>
            </a:lvl3pPr>
            <a:lvl4pPr indent="-285750" lvl="3" marL="1828800" algn="l">
              <a:lnSpc>
                <a:spcPct val="100000"/>
              </a:lnSpc>
              <a:spcBef>
                <a:spcPts val="200"/>
              </a:spcBef>
              <a:spcAft>
                <a:spcPts val="0"/>
              </a:spcAft>
              <a:buSzPts val="900"/>
              <a:buChar char="•"/>
              <a:defRPr sz="1100">
                <a:solidFill>
                  <a:schemeClr val="dk1"/>
                </a:solidFill>
              </a:defRPr>
            </a:lvl4pPr>
            <a:lvl5pPr indent="-285750" lvl="4" marL="2286000" algn="l">
              <a:lnSpc>
                <a:spcPct val="100000"/>
              </a:lnSpc>
              <a:spcBef>
                <a:spcPts val="200"/>
              </a:spcBef>
              <a:spcAft>
                <a:spcPts val="0"/>
              </a:spcAft>
              <a:buSzPts val="900"/>
              <a:buChar char="•"/>
              <a:defRPr sz="1100">
                <a:solidFill>
                  <a:schemeClr val="dk1"/>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3" name="Google Shape;53;p44"/>
          <p:cNvSpPr txBox="1"/>
          <p:nvPr>
            <p:ph idx="4" type="body"/>
          </p:nvPr>
        </p:nvSpPr>
        <p:spPr>
          <a:xfrm>
            <a:off x="4620154" y="1016060"/>
            <a:ext cx="3400800" cy="207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200"/>
              <a:buFont typeface="Open Sans ExtraBold"/>
              <a:buNone/>
              <a:defRPr b="1" sz="1400">
                <a:solidFill>
                  <a:schemeClr val="accent2"/>
                </a:solidFill>
                <a:latin typeface="Open Sans ExtraBold"/>
                <a:ea typeface="Open Sans ExtraBold"/>
                <a:cs typeface="Open Sans ExtraBold"/>
                <a:sym typeface="Open Sans ExtraBold"/>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extLst>
    <p:ext uri="{DCECCB84-F9BA-43D5-87BE-67443E8EF086}">
      <p15:sldGuideLst>
        <p15:guide id="1" orient="horz" pos="216">
          <p15:clr>
            <a:srgbClr val="5ACBF0"/>
          </p15:clr>
        </p15:guide>
        <p15:guide id="2" orient="horz" pos="957">
          <p15:clr>
            <a:srgbClr val="5ACBF0"/>
          </p15:clr>
        </p15:guide>
        <p15:guide id="3" orient="horz" pos="678">
          <p15:clr>
            <a:srgbClr val="5ACBF0"/>
          </p15:clr>
        </p15:guide>
        <p15:guide id="4" pos="2745">
          <p15:clr>
            <a:srgbClr val="5ACBF0"/>
          </p15:clr>
        </p15:guide>
        <p15:guide id="5" pos="301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age - 1">
  <p:cSld name="2_Blank page - 1">
    <p:spTree>
      <p:nvGrpSpPr>
        <p:cNvPr id="54" name="Shape 54"/>
        <p:cNvGrpSpPr/>
        <p:nvPr/>
      </p:nvGrpSpPr>
      <p:grpSpPr>
        <a:xfrm>
          <a:off x="0" y="0"/>
          <a:ext cx="0" cy="0"/>
          <a:chOff x="0" y="0"/>
          <a:chExt cx="0" cy="0"/>
        </a:xfrm>
      </p:grpSpPr>
      <p:pic>
        <p:nvPicPr>
          <p:cNvPr id="55" name="Google Shape;55;p60"/>
          <p:cNvPicPr preferRelativeResize="0"/>
          <p:nvPr/>
        </p:nvPicPr>
        <p:blipFill rotWithShape="1">
          <a:blip r:embed="rId2">
            <a:alphaModFix/>
          </a:blip>
          <a:srcRect b="0" l="0" r="0" t="0"/>
          <a:stretch/>
        </p:blipFill>
        <p:spPr>
          <a:xfrm>
            <a:off x="551615" y="2571750"/>
            <a:ext cx="5130083" cy="2571750"/>
          </a:xfrm>
          <a:prstGeom prst="rect">
            <a:avLst/>
          </a:prstGeom>
          <a:noFill/>
          <a:ln>
            <a:noFill/>
          </a:ln>
        </p:spPr>
      </p:pic>
      <p:pic>
        <p:nvPicPr>
          <p:cNvPr descr="A black circle with a dark background&#10;&#10;Description automatically generated with medium confidence" id="56" name="Google Shape;56;p60"/>
          <p:cNvPicPr preferRelativeResize="0"/>
          <p:nvPr/>
        </p:nvPicPr>
        <p:blipFill rotWithShape="1">
          <a:blip r:embed="rId3">
            <a:alphaModFix/>
          </a:blip>
          <a:srcRect b="0" l="0" r="0" t="0"/>
          <a:stretch/>
        </p:blipFill>
        <p:spPr>
          <a:xfrm>
            <a:off x="5807673" y="0"/>
            <a:ext cx="3336327" cy="2880494"/>
          </a:xfrm>
          <a:prstGeom prst="rect">
            <a:avLst/>
          </a:prstGeom>
          <a:noFill/>
          <a:ln>
            <a:noFill/>
          </a:ln>
        </p:spPr>
      </p:pic>
    </p:spTree>
  </p:cSld>
  <p:clrMapOvr>
    <a:masterClrMapping/>
  </p:clrMapOvr>
  <p:transition>
    <p:fade/>
  </p:transition>
  <p:extLst>
    <p:ext uri="{DCECCB84-F9BA-43D5-87BE-67443E8EF086}">
      <p15:sldGuideLst>
        <p15:guide id="1" pos="584">
          <p15:clr>
            <a:srgbClr val="A4A3A4"/>
          </p15:clr>
        </p15:guide>
        <p15:guide id="2" pos="721">
          <p15:clr>
            <a:srgbClr val="A4A3A4"/>
          </p15:clr>
        </p15:guide>
        <p15:guide id="3" pos="1030">
          <p15:clr>
            <a:srgbClr val="A4A3A4"/>
          </p15:clr>
        </p15:guide>
        <p15:guide id="4" pos="1167">
          <p15:clr>
            <a:srgbClr val="A4A3A4"/>
          </p15:clr>
        </p15:guide>
        <p15:guide id="5" pos="1475">
          <p15:clr>
            <a:srgbClr val="A4A3A4"/>
          </p15:clr>
        </p15:guide>
        <p15:guide id="6" pos="1613">
          <p15:clr>
            <a:srgbClr val="A4A3A4"/>
          </p15:clr>
        </p15:guide>
        <p15:guide id="7" pos="1921">
          <p15:clr>
            <a:srgbClr val="A4A3A4"/>
          </p15:clr>
        </p15:guide>
        <p15:guide id="8" pos="2058">
          <p15:clr>
            <a:srgbClr val="A4A3A4"/>
          </p15:clr>
        </p15:guide>
        <p15:guide id="9" pos="2366">
          <p15:clr>
            <a:srgbClr val="A4A3A4"/>
          </p15:clr>
        </p15:guide>
        <p15:guide id="10" pos="2514">
          <p15:clr>
            <a:srgbClr val="A4A3A4"/>
          </p15:clr>
        </p15:guide>
        <p15:guide id="11" pos="2812">
          <p15:clr>
            <a:srgbClr val="A4A3A4"/>
          </p15:clr>
        </p15:guide>
        <p15:guide id="12" pos="2949">
          <p15:clr>
            <a:srgbClr val="A4A3A4"/>
          </p15:clr>
        </p15:guide>
        <p15:guide id="13" pos="3257">
          <p15:clr>
            <a:srgbClr val="A4A3A4"/>
          </p15:clr>
        </p15:guide>
        <p15:guide id="14" pos="3395">
          <p15:clr>
            <a:srgbClr val="A4A3A4"/>
          </p15:clr>
        </p15:guide>
        <p15:guide id="15" pos="3703">
          <p15:clr>
            <a:srgbClr val="A4A3A4"/>
          </p15:clr>
        </p15:guide>
        <p15:guide id="16" pos="3840">
          <p15:clr>
            <a:srgbClr val="A4A3A4"/>
          </p15:clr>
        </p15:guide>
        <p15:guide id="17" pos="4147">
          <p15:clr>
            <a:srgbClr val="A4A3A4"/>
          </p15:clr>
        </p15:guide>
        <p15:guide id="18" pos="4285">
          <p15:clr>
            <a:srgbClr val="A4A3A4"/>
          </p15:clr>
        </p15:guide>
        <p15:guide id="19" pos="4592">
          <p15:clr>
            <a:srgbClr val="A4A3A4"/>
          </p15:clr>
        </p15:guide>
        <p15:guide id="20" pos="4731">
          <p15:clr>
            <a:srgbClr val="A4A3A4"/>
          </p15:clr>
        </p15:guide>
        <p15:guide id="21" pos="5038">
          <p15:clr>
            <a:srgbClr val="A4A3A4"/>
          </p15:clr>
        </p15:guide>
        <p15:guide id="22" pos="5175">
          <p15:clr>
            <a:srgbClr val="A4A3A4"/>
          </p15:clr>
        </p15:guide>
        <p15:guide id="23" orient="horz" pos="679">
          <p15:clr>
            <a:srgbClr val="5ACBF0"/>
          </p15:clr>
        </p15:guide>
        <p15:guide id="24" orient="horz" pos="953">
          <p15:clr>
            <a:srgbClr val="5ACBF0"/>
          </p15:clr>
        </p15:guide>
        <p15:guide id="25" orient="horz" pos="216">
          <p15:clr>
            <a:srgbClr val="5ACBF0"/>
          </p15:clr>
        </p15:guide>
        <p15:guide id="26" pos="288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page 1">
  <p:cSld name="3_Title page 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61"/>
          <p:cNvSpPr txBox="1"/>
          <p:nvPr>
            <p:ph type="title"/>
          </p:nvPr>
        </p:nvSpPr>
        <p:spPr>
          <a:xfrm>
            <a:off x="436628" y="1642408"/>
            <a:ext cx="4775400" cy="1442700"/>
          </a:xfrm>
          <a:prstGeom prst="rect">
            <a:avLst/>
          </a:prstGeom>
          <a:noFill/>
          <a:ln>
            <a:noFill/>
          </a:ln>
        </p:spPr>
        <p:txBody>
          <a:bodyPr anchorCtr="0" anchor="t" bIns="0" lIns="0" spcFirstLastPara="1" rIns="0" wrap="square" tIns="0">
            <a:spAutoFit/>
          </a:bodyPr>
          <a:lstStyle>
            <a:lvl1pPr lvl="0" algn="l">
              <a:lnSpc>
                <a:spcPct val="125000"/>
              </a:lnSpc>
              <a:spcBef>
                <a:spcPts val="0"/>
              </a:spcBef>
              <a:spcAft>
                <a:spcPts val="0"/>
              </a:spcAft>
              <a:buClr>
                <a:schemeClr val="lt1"/>
              </a:buClr>
              <a:buSzPts val="4500"/>
              <a:buFont typeface="Open Sans ExtraBold"/>
              <a:buNone/>
              <a:defRPr b="1" sz="4500" cap="none">
                <a:solidFill>
                  <a:schemeClr val="lt1"/>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61"/>
          <p:cNvSpPr txBox="1"/>
          <p:nvPr>
            <p:ph idx="1" type="body"/>
          </p:nvPr>
        </p:nvSpPr>
        <p:spPr>
          <a:xfrm>
            <a:off x="436628" y="3259230"/>
            <a:ext cx="4073100" cy="2076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00"/>
              </a:spcBef>
              <a:spcAft>
                <a:spcPts val="0"/>
              </a:spcAft>
              <a:buSzPts val="1200"/>
              <a:buFont typeface="Open Sans ExtraBold"/>
              <a:buNone/>
              <a:defRPr b="1">
                <a:solidFill>
                  <a:schemeClr val="lt1"/>
                </a:solidFill>
              </a:defRPr>
            </a:lvl1pPr>
            <a:lvl2pPr indent="-304800" lvl="1" marL="914400" algn="l">
              <a:lnSpc>
                <a:spcPct val="100000"/>
              </a:lnSpc>
              <a:spcBef>
                <a:spcPts val="300"/>
              </a:spcBef>
              <a:spcAft>
                <a:spcPts val="0"/>
              </a:spcAft>
              <a:buSzPts val="1200"/>
              <a:buChar char="•"/>
              <a:defRPr/>
            </a:lvl2pPr>
            <a:lvl3pPr indent="-304800" lvl="2" marL="1371600" algn="l">
              <a:lnSpc>
                <a:spcPct val="100000"/>
              </a:lnSpc>
              <a:spcBef>
                <a:spcPts val="300"/>
              </a:spcBef>
              <a:spcAft>
                <a:spcPts val="0"/>
              </a:spcAft>
              <a:buSzPts val="1200"/>
              <a:buChar char="•"/>
              <a:defRPr/>
            </a:lvl3pPr>
            <a:lvl4pPr indent="-304800" lvl="3" marL="1828800" algn="l">
              <a:lnSpc>
                <a:spcPct val="100000"/>
              </a:lnSpc>
              <a:spcBef>
                <a:spcPts val="300"/>
              </a:spcBef>
              <a:spcAft>
                <a:spcPts val="0"/>
              </a:spcAft>
              <a:buSzPts val="1200"/>
              <a:buChar char="•"/>
              <a:defRPr/>
            </a:lvl4pPr>
            <a:lvl5pPr indent="-304800" lvl="4" marL="2286000" algn="l">
              <a:lnSpc>
                <a:spcPct val="100000"/>
              </a:lnSpc>
              <a:spcBef>
                <a:spcPts val="3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bg>
      <p:bgPr>
        <a:solidFill>
          <a:srgbClr val="000F40"/>
        </a:solidFill>
      </p:bgPr>
    </p:bg>
    <p:spTree>
      <p:nvGrpSpPr>
        <p:cNvPr id="60" name="Shape 60"/>
        <p:cNvGrpSpPr/>
        <p:nvPr/>
      </p:nvGrpSpPr>
      <p:grpSpPr>
        <a:xfrm>
          <a:off x="0" y="0"/>
          <a:ext cx="0" cy="0"/>
          <a:chOff x="0" y="0"/>
          <a:chExt cx="0" cy="0"/>
        </a:xfrm>
      </p:grpSpPr>
      <p:sp>
        <p:nvSpPr>
          <p:cNvPr id="61" name="Google Shape;61;g2f0a7fbfd2b_0_1920"/>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lvl1pPr lvl="0" rtl="0" algn="l">
              <a:spcBef>
                <a:spcPts val="0"/>
              </a:spcBef>
              <a:spcAft>
                <a:spcPts val="0"/>
              </a:spcAft>
              <a:buClr>
                <a:schemeClr val="lt1"/>
              </a:buClr>
              <a:buSzPts val="2400"/>
              <a:buFont typeface="Inter Medium"/>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2" name="Google Shape;62;g2f0a7fbfd2b_0_1920"/>
          <p:cNvSpPr/>
          <p:nvPr/>
        </p:nvSpPr>
        <p:spPr>
          <a:xfrm>
            <a:off x="0" y="4630189"/>
            <a:ext cx="9144000" cy="513300"/>
          </a:xfrm>
          <a:prstGeom prst="rect">
            <a:avLst/>
          </a:prstGeom>
          <a:solidFill>
            <a:srgbClr val="000F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Inter"/>
              <a:ea typeface="Inter"/>
              <a:cs typeface="Inter"/>
              <a:sym typeface="Inter"/>
            </a:endParaRPr>
          </a:p>
        </p:txBody>
      </p:sp>
      <p:grpSp>
        <p:nvGrpSpPr>
          <p:cNvPr id="63" name="Google Shape;63;g2f0a7fbfd2b_0_1920"/>
          <p:cNvGrpSpPr/>
          <p:nvPr/>
        </p:nvGrpSpPr>
        <p:grpSpPr>
          <a:xfrm>
            <a:off x="8257920" y="4785895"/>
            <a:ext cx="548587" cy="225015"/>
            <a:chOff x="8259570" y="4785895"/>
            <a:chExt cx="548697" cy="225015"/>
          </a:xfrm>
        </p:grpSpPr>
        <p:pic>
          <p:nvPicPr>
            <p:cNvPr id="64" name="Google Shape;64;g2f0a7fbfd2b_0_1920"/>
            <p:cNvPicPr preferRelativeResize="0"/>
            <p:nvPr/>
          </p:nvPicPr>
          <p:blipFill rotWithShape="1">
            <a:blip r:embed="rId2">
              <a:alphaModFix/>
            </a:blip>
            <a:srcRect b="0" l="45073" r="0" t="0"/>
            <a:stretch/>
          </p:blipFill>
          <p:spPr>
            <a:xfrm>
              <a:off x="8506891" y="4785895"/>
              <a:ext cx="301376" cy="225015"/>
            </a:xfrm>
            <a:prstGeom prst="rect">
              <a:avLst/>
            </a:prstGeom>
            <a:noFill/>
            <a:ln>
              <a:noFill/>
            </a:ln>
          </p:spPr>
        </p:pic>
        <p:pic>
          <p:nvPicPr>
            <p:cNvPr id="65" name="Google Shape;65;g2f0a7fbfd2b_0_1920"/>
            <p:cNvPicPr preferRelativeResize="0"/>
            <p:nvPr/>
          </p:nvPicPr>
          <p:blipFill rotWithShape="1">
            <a:blip r:embed="rId2">
              <a:alphaModFix/>
            </a:blip>
            <a:srcRect b="0" l="0" r="54926" t="0"/>
            <a:stretch/>
          </p:blipFill>
          <p:spPr>
            <a:xfrm>
              <a:off x="8259570" y="4785895"/>
              <a:ext cx="247321" cy="225015"/>
            </a:xfrm>
            <a:prstGeom prst="rect">
              <a:avLst/>
            </a:prstGeom>
            <a:noFill/>
            <a:ln>
              <a:noFill/>
            </a:ln>
          </p:spPr>
        </p:pic>
      </p:grpSp>
      <p:sp>
        <p:nvSpPr>
          <p:cNvPr id="66" name="Google Shape;66;g2f0a7fbfd2b_0_1920"/>
          <p:cNvSpPr txBox="1"/>
          <p:nvPr/>
        </p:nvSpPr>
        <p:spPr>
          <a:xfrm>
            <a:off x="269444" y="4860884"/>
            <a:ext cx="358800" cy="161700"/>
          </a:xfrm>
          <a:prstGeom prst="rect">
            <a:avLst/>
          </a:prstGeom>
          <a:noFill/>
          <a:ln>
            <a:noFill/>
          </a:ln>
        </p:spPr>
        <p:txBody>
          <a:bodyPr anchorCtr="0" anchor="ctr" bIns="45700" lIns="91400" spcFirstLastPara="1" rIns="91400" wrap="square" tIns="45700">
            <a:noAutofit/>
          </a:bodyPr>
          <a:lstStyle/>
          <a:p>
            <a:pPr indent="0" lvl="0" marL="0" marR="0" rtl="0" algn="r">
              <a:lnSpc>
                <a:spcPct val="100000"/>
              </a:lnSpc>
              <a:spcBef>
                <a:spcPts val="0"/>
              </a:spcBef>
              <a:spcAft>
                <a:spcPts val="0"/>
              </a:spcAft>
              <a:buNone/>
            </a:pPr>
            <a:fld id="{00000000-1234-1234-1234-123412341234}" type="slidenum">
              <a:rPr b="0" i="0" lang="en-US" sz="500" u="none" cap="none" strike="noStrike">
                <a:solidFill>
                  <a:srgbClr val="A2A8AC"/>
                </a:solidFill>
                <a:latin typeface="Inter"/>
                <a:ea typeface="Inter"/>
                <a:cs typeface="Inter"/>
                <a:sym typeface="Inter"/>
              </a:rPr>
              <a:t>‹#›</a:t>
            </a:fld>
            <a:endParaRPr b="0" i="0" sz="500" u="none" cap="none" strike="noStrike">
              <a:solidFill>
                <a:srgbClr val="A2A8AC"/>
              </a:solidFill>
              <a:latin typeface="Inter"/>
              <a:ea typeface="Inter"/>
              <a:cs typeface="Inter"/>
              <a:sym typeface="Inter"/>
            </a:endParaRPr>
          </a:p>
        </p:txBody>
      </p:sp>
      <p:sp>
        <p:nvSpPr>
          <p:cNvPr id="67" name="Google Shape;67;g2f0a7fbfd2b_0_1920"/>
          <p:cNvSpPr txBox="1"/>
          <p:nvPr/>
        </p:nvSpPr>
        <p:spPr>
          <a:xfrm>
            <a:off x="509869" y="4868554"/>
            <a:ext cx="1621200" cy="146400"/>
          </a:xfrm>
          <a:prstGeom prst="rect">
            <a:avLst/>
          </a:prstGeom>
          <a:no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rPr b="0" i="0" lang="en-US" sz="500" u="none" cap="none" strike="noStrike">
                <a:solidFill>
                  <a:srgbClr val="A2A8AC"/>
                </a:solidFill>
                <a:latin typeface="Inter"/>
                <a:ea typeface="Inter"/>
                <a:cs typeface="Inter"/>
                <a:sym typeface="Inter"/>
              </a:rPr>
              <a:t>|   © Copyright  10/22/23  Zilliz</a:t>
            </a:r>
            <a:endParaRPr sz="1100"/>
          </a:p>
        </p:txBody>
      </p:sp>
      <p:sp>
        <p:nvSpPr>
          <p:cNvPr id="68" name="Google Shape;68;g2f0a7fbfd2b_0_1920"/>
          <p:cNvSpPr/>
          <p:nvPr/>
        </p:nvSpPr>
        <p:spPr>
          <a:xfrm>
            <a:off x="0" y="4630189"/>
            <a:ext cx="9144000" cy="513300"/>
          </a:xfrm>
          <a:prstGeom prst="rect">
            <a:avLst/>
          </a:prstGeom>
          <a:solidFill>
            <a:srgbClr val="000F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Inter"/>
              <a:ea typeface="Inter"/>
              <a:cs typeface="Inter"/>
              <a:sym typeface="Inter"/>
            </a:endParaRPr>
          </a:p>
        </p:txBody>
      </p:sp>
      <p:grpSp>
        <p:nvGrpSpPr>
          <p:cNvPr id="69" name="Google Shape;69;g2f0a7fbfd2b_0_1920"/>
          <p:cNvGrpSpPr/>
          <p:nvPr/>
        </p:nvGrpSpPr>
        <p:grpSpPr>
          <a:xfrm>
            <a:off x="8257920" y="4785895"/>
            <a:ext cx="548587" cy="225015"/>
            <a:chOff x="8259570" y="4785895"/>
            <a:chExt cx="548697" cy="225015"/>
          </a:xfrm>
        </p:grpSpPr>
        <p:pic>
          <p:nvPicPr>
            <p:cNvPr id="70" name="Google Shape;70;g2f0a7fbfd2b_0_1920"/>
            <p:cNvPicPr preferRelativeResize="0"/>
            <p:nvPr/>
          </p:nvPicPr>
          <p:blipFill rotWithShape="1">
            <a:blip r:embed="rId2">
              <a:alphaModFix/>
            </a:blip>
            <a:srcRect b="0" l="45073" r="0" t="0"/>
            <a:stretch/>
          </p:blipFill>
          <p:spPr>
            <a:xfrm>
              <a:off x="8506891" y="4785895"/>
              <a:ext cx="301376" cy="225015"/>
            </a:xfrm>
            <a:prstGeom prst="rect">
              <a:avLst/>
            </a:prstGeom>
            <a:noFill/>
            <a:ln>
              <a:noFill/>
            </a:ln>
          </p:spPr>
        </p:pic>
        <p:pic>
          <p:nvPicPr>
            <p:cNvPr id="71" name="Google Shape;71;g2f0a7fbfd2b_0_1920"/>
            <p:cNvPicPr preferRelativeResize="0"/>
            <p:nvPr/>
          </p:nvPicPr>
          <p:blipFill rotWithShape="1">
            <a:blip r:embed="rId2">
              <a:alphaModFix/>
            </a:blip>
            <a:srcRect b="0" l="0" r="54926" t="0"/>
            <a:stretch/>
          </p:blipFill>
          <p:spPr>
            <a:xfrm>
              <a:off x="8259570" y="4785895"/>
              <a:ext cx="247321" cy="225015"/>
            </a:xfrm>
            <a:prstGeom prst="rect">
              <a:avLst/>
            </a:prstGeom>
            <a:noFill/>
            <a:ln>
              <a:noFill/>
            </a:ln>
          </p:spPr>
        </p:pic>
      </p:grpSp>
      <p:sp>
        <p:nvSpPr>
          <p:cNvPr id="72" name="Google Shape;72;g2f0a7fbfd2b_0_1920"/>
          <p:cNvSpPr txBox="1"/>
          <p:nvPr/>
        </p:nvSpPr>
        <p:spPr>
          <a:xfrm>
            <a:off x="269444" y="4860884"/>
            <a:ext cx="358800" cy="161700"/>
          </a:xfrm>
          <a:prstGeom prst="rect">
            <a:avLst/>
          </a:prstGeom>
          <a:noFill/>
          <a:ln>
            <a:noFill/>
          </a:ln>
        </p:spPr>
        <p:txBody>
          <a:bodyPr anchorCtr="0" anchor="ctr" bIns="45700" lIns="91400" spcFirstLastPara="1" rIns="91400" wrap="square" tIns="45700">
            <a:noAutofit/>
          </a:bodyPr>
          <a:lstStyle/>
          <a:p>
            <a:pPr indent="0" lvl="0" marL="0" marR="0" rtl="0" algn="r">
              <a:lnSpc>
                <a:spcPct val="100000"/>
              </a:lnSpc>
              <a:spcBef>
                <a:spcPts val="0"/>
              </a:spcBef>
              <a:spcAft>
                <a:spcPts val="0"/>
              </a:spcAft>
              <a:buNone/>
            </a:pPr>
            <a:fld id="{00000000-1234-1234-1234-123412341234}" type="slidenum">
              <a:rPr b="0" i="0" lang="en-US" sz="500" u="none" cap="none" strike="noStrike">
                <a:solidFill>
                  <a:srgbClr val="A2A8AC"/>
                </a:solidFill>
                <a:latin typeface="Inter"/>
                <a:ea typeface="Inter"/>
                <a:cs typeface="Inter"/>
                <a:sym typeface="Inter"/>
              </a:rPr>
              <a:t>‹#›</a:t>
            </a:fld>
            <a:endParaRPr b="0" i="0" sz="500" u="none" cap="none" strike="noStrike">
              <a:solidFill>
                <a:srgbClr val="A2A8AC"/>
              </a:solidFill>
              <a:latin typeface="Inter"/>
              <a:ea typeface="Inter"/>
              <a:cs typeface="Inter"/>
              <a:sym typeface="Inter"/>
            </a:endParaRPr>
          </a:p>
        </p:txBody>
      </p:sp>
      <p:sp>
        <p:nvSpPr>
          <p:cNvPr id="73" name="Google Shape;73;g2f0a7fbfd2b_0_1920"/>
          <p:cNvSpPr txBox="1"/>
          <p:nvPr/>
        </p:nvSpPr>
        <p:spPr>
          <a:xfrm>
            <a:off x="509869" y="4868554"/>
            <a:ext cx="1621200" cy="146400"/>
          </a:xfrm>
          <a:prstGeom prst="rect">
            <a:avLst/>
          </a:prstGeom>
          <a:noFill/>
          <a:ln>
            <a:noFill/>
          </a:ln>
        </p:spPr>
        <p:txBody>
          <a:bodyPr anchorCtr="0" anchor="ctr" bIns="45700" lIns="91400" spcFirstLastPara="1" rIns="91400" wrap="square" tIns="45700">
            <a:noAutofit/>
          </a:bodyPr>
          <a:lstStyle/>
          <a:p>
            <a:pPr indent="0" lvl="0" marL="0" marR="0" rtl="0" algn="l">
              <a:lnSpc>
                <a:spcPct val="100000"/>
              </a:lnSpc>
              <a:spcBef>
                <a:spcPts val="0"/>
              </a:spcBef>
              <a:spcAft>
                <a:spcPts val="0"/>
              </a:spcAft>
              <a:buNone/>
            </a:pPr>
            <a:r>
              <a:rPr b="0" i="0" lang="en-US" sz="500" u="none" cap="none" strike="noStrike">
                <a:solidFill>
                  <a:srgbClr val="A2A8AC"/>
                </a:solidFill>
                <a:latin typeface="Inter"/>
                <a:ea typeface="Inter"/>
                <a:cs typeface="Inter"/>
                <a:sym typeface="Inter"/>
              </a:rPr>
              <a:t>|   © Copyright  10/22/23  Zilliz</a:t>
            </a:r>
            <a:endParaRPr sz="110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bg>
      <p:bgPr>
        <a:solidFill>
          <a:srgbClr val="F3F7FA"/>
        </a:solidFill>
      </p:bgPr>
    </p:bg>
    <p:spTree>
      <p:nvGrpSpPr>
        <p:cNvPr id="74" name="Shape 74"/>
        <p:cNvGrpSpPr/>
        <p:nvPr/>
      </p:nvGrpSpPr>
      <p:grpSpPr>
        <a:xfrm>
          <a:off x="0" y="0"/>
          <a:ext cx="0" cy="0"/>
          <a:chOff x="0" y="0"/>
          <a:chExt cx="0" cy="0"/>
        </a:xfrm>
      </p:grpSpPr>
      <p:sp>
        <p:nvSpPr>
          <p:cNvPr id="75" name="Google Shape;75;g2f0a7fbfd2b_0_1940"/>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lvl1pPr lvl="0" rtl="0" algn="l">
              <a:spcBef>
                <a:spcPts val="0"/>
              </a:spcBef>
              <a:spcAft>
                <a:spcPts val="0"/>
              </a:spcAft>
              <a:buClr>
                <a:srgbClr val="000000"/>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bg>
      <p:bgPr>
        <a:solidFill>
          <a:srgbClr val="F3F7FA"/>
        </a:solidFill>
      </p:bgPr>
    </p:bg>
    <p:spTree>
      <p:nvGrpSpPr>
        <p:cNvPr id="76" name="Shape 76"/>
        <p:cNvGrpSpPr/>
        <p:nvPr/>
      </p:nvGrpSpPr>
      <p:grpSpPr>
        <a:xfrm>
          <a:off x="0" y="0"/>
          <a:ext cx="0" cy="0"/>
          <a:chOff x="0" y="0"/>
          <a:chExt cx="0" cy="0"/>
        </a:xfrm>
      </p:grpSpPr>
      <p:sp>
        <p:nvSpPr>
          <p:cNvPr id="77" name="Google Shape;77;g2f0a7fbfd2b_0_1948"/>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lvl1pPr lvl="0" rtl="0" algn="l">
              <a:spcBef>
                <a:spcPts val="0"/>
              </a:spcBef>
              <a:spcAft>
                <a:spcPts val="0"/>
              </a:spcAft>
              <a:buClr>
                <a:srgbClr val="000000"/>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 name="Google Shape;78;g2f0a7fbfd2b_0_1948"/>
          <p:cNvSpPr txBox="1"/>
          <p:nvPr>
            <p:ph idx="1" type="body"/>
          </p:nvPr>
        </p:nvSpPr>
        <p:spPr>
          <a:xfrm>
            <a:off x="632459" y="1107904"/>
            <a:ext cx="7886700" cy="3522300"/>
          </a:xfrm>
          <a:prstGeom prst="rect">
            <a:avLst/>
          </a:prstGeom>
          <a:noFill/>
          <a:ln>
            <a:noFill/>
          </a:ln>
        </p:spPr>
        <p:txBody>
          <a:bodyPr anchorCtr="0" anchor="t" bIns="34275" lIns="0" spcFirstLastPara="1" rIns="0" wrap="square" tIns="34275">
            <a:normAutofit/>
          </a:bodyPr>
          <a:lstStyle>
            <a:lvl1pPr indent="-228600" lvl="0" marL="457200" rtl="0" algn="l">
              <a:lnSpc>
                <a:spcPct val="100000"/>
              </a:lnSpc>
              <a:spcBef>
                <a:spcPts val="300"/>
              </a:spcBef>
              <a:spcAft>
                <a:spcPts val="0"/>
              </a:spcAft>
              <a:buClr>
                <a:srgbClr val="000000"/>
              </a:buClr>
              <a:buSzPts val="1400"/>
              <a:buNone/>
              <a:defRPr/>
            </a:lvl1pPr>
            <a:lvl2pPr indent="-317500" lvl="1" marL="914400" rtl="0" algn="l">
              <a:lnSpc>
                <a:spcPct val="100000"/>
              </a:lnSpc>
              <a:spcBef>
                <a:spcPts val="300"/>
              </a:spcBef>
              <a:spcAft>
                <a:spcPts val="0"/>
              </a:spcAft>
              <a:buClr>
                <a:srgbClr val="000000"/>
              </a:buClr>
              <a:buSzPts val="1400"/>
              <a:buChar char="•"/>
              <a:defRPr/>
            </a:lvl2pPr>
            <a:lvl3pPr indent="-317500" lvl="2" marL="1371600" rtl="0" algn="l">
              <a:lnSpc>
                <a:spcPct val="100000"/>
              </a:lnSpc>
              <a:spcBef>
                <a:spcPts val="300"/>
              </a:spcBef>
              <a:spcAft>
                <a:spcPts val="0"/>
              </a:spcAft>
              <a:buClr>
                <a:srgbClr val="000000"/>
              </a:buClr>
              <a:buSzPts val="1400"/>
              <a:buChar char="•"/>
              <a:defRPr/>
            </a:lvl3pPr>
            <a:lvl4pPr indent="-317500" lvl="3" marL="1828800" rtl="0" algn="l">
              <a:lnSpc>
                <a:spcPct val="100000"/>
              </a:lnSpc>
              <a:spcBef>
                <a:spcPts val="300"/>
              </a:spcBef>
              <a:spcAft>
                <a:spcPts val="0"/>
              </a:spcAft>
              <a:buClr>
                <a:srgbClr val="000000"/>
              </a:buClr>
              <a:buSzPts val="1400"/>
              <a:buChar char="•"/>
              <a:defRPr/>
            </a:lvl4pPr>
            <a:lvl5pPr indent="-317500" lvl="4" marL="2286000" rtl="0" algn="l">
              <a:lnSpc>
                <a:spcPct val="100000"/>
              </a:lnSpc>
              <a:spcBef>
                <a:spcPts val="300"/>
              </a:spcBef>
              <a:spcAft>
                <a:spcPts val="0"/>
              </a:spcAft>
              <a:buClr>
                <a:srgbClr val="000000"/>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pic>
        <p:nvPicPr>
          <p:cNvPr descr="顶部长条.png" id="79" name="Google Shape;79;g2f0a7fbfd2b_0_1948"/>
          <p:cNvPicPr preferRelativeResize="0"/>
          <p:nvPr/>
        </p:nvPicPr>
        <p:blipFill rotWithShape="1">
          <a:blip r:embed="rId2">
            <a:alphaModFix/>
          </a:blip>
          <a:srcRect b="0" l="0" r="0" t="0"/>
          <a:stretch/>
        </p:blipFill>
        <p:spPr>
          <a:xfrm>
            <a:off x="0" y="1"/>
            <a:ext cx="9141619" cy="476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431472" y="1594222"/>
            <a:ext cx="4082700" cy="923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000"/>
              <a:buFont typeface="Open Sans ExtraBold"/>
              <a:buNone/>
              <a:defRPr b="1" i="0" sz="3000" u="none" cap="none" strike="noStrike">
                <a:solidFill>
                  <a:schemeClr val="dk1"/>
                </a:solidFill>
                <a:latin typeface="Open Sans ExtraBold"/>
                <a:ea typeface="Open Sans ExtraBold"/>
                <a:cs typeface="Open Sans ExtraBold"/>
                <a:sym typeface="Open Sans Extra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 name="Google Shape;11;p32"/>
          <p:cNvSpPr txBox="1"/>
          <p:nvPr>
            <p:ph idx="1" type="body"/>
          </p:nvPr>
        </p:nvSpPr>
        <p:spPr>
          <a:xfrm>
            <a:off x="431472" y="2698463"/>
            <a:ext cx="4082700" cy="8724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300"/>
              </a:spcBef>
              <a:spcAft>
                <a:spcPts val="0"/>
              </a:spcAft>
              <a:buClr>
                <a:schemeClr val="accent2"/>
              </a:buClr>
              <a:buSzPts val="1200"/>
              <a:buFont typeface="Open Sans ExtraBold"/>
              <a:buNone/>
              <a:defRPr b="1" i="0" sz="1400" u="none" cap="none" strike="noStrike">
                <a:solidFill>
                  <a:schemeClr val="dk1"/>
                </a:solidFill>
                <a:latin typeface="Open Sans ExtraBold"/>
                <a:ea typeface="Open Sans ExtraBold"/>
                <a:cs typeface="Open Sans ExtraBold"/>
                <a:sym typeface="Open Sans ExtraBold"/>
              </a:defRPr>
            </a:lvl1pPr>
            <a:lvl2pPr indent="-279400" lvl="1" marL="914400" marR="0" rtl="0" algn="l">
              <a:lnSpc>
                <a:spcPct val="100000"/>
              </a:lnSpc>
              <a:spcBef>
                <a:spcPts val="200"/>
              </a:spcBef>
              <a:spcAft>
                <a:spcPts val="0"/>
              </a:spcAft>
              <a:buClr>
                <a:schemeClr val="accent5"/>
              </a:buClr>
              <a:buSzPts val="800"/>
              <a:buFont typeface="Arial"/>
              <a:buChar char="•"/>
              <a:defRPr b="0" i="0" sz="900" u="none" cap="none" strike="noStrike">
                <a:solidFill>
                  <a:schemeClr val="dk1"/>
                </a:solidFill>
                <a:latin typeface="Open Sans"/>
                <a:ea typeface="Open Sans"/>
                <a:cs typeface="Open Sans"/>
                <a:sym typeface="Open Sans"/>
              </a:defRPr>
            </a:lvl2pPr>
            <a:lvl3pPr indent="-279400" lvl="2" marL="1371600" marR="0" rtl="0" algn="l">
              <a:lnSpc>
                <a:spcPct val="100000"/>
              </a:lnSpc>
              <a:spcBef>
                <a:spcPts val="200"/>
              </a:spcBef>
              <a:spcAft>
                <a:spcPts val="0"/>
              </a:spcAft>
              <a:buClr>
                <a:schemeClr val="accent5"/>
              </a:buClr>
              <a:buSzPts val="800"/>
              <a:buFont typeface="Arial"/>
              <a:buChar char="•"/>
              <a:defRPr b="0" i="0" sz="900" u="none" cap="none" strike="noStrike">
                <a:solidFill>
                  <a:schemeClr val="dk1"/>
                </a:solidFill>
                <a:latin typeface="Open Sans"/>
                <a:ea typeface="Open Sans"/>
                <a:cs typeface="Open Sans"/>
                <a:sym typeface="Open Sans"/>
              </a:defRPr>
            </a:lvl3pPr>
            <a:lvl4pPr indent="-279400" lvl="3" marL="1828800" marR="0" rtl="0" algn="l">
              <a:lnSpc>
                <a:spcPct val="100000"/>
              </a:lnSpc>
              <a:spcBef>
                <a:spcPts val="200"/>
              </a:spcBef>
              <a:spcAft>
                <a:spcPts val="0"/>
              </a:spcAft>
              <a:buClr>
                <a:schemeClr val="accent5"/>
              </a:buClr>
              <a:buSzPts val="800"/>
              <a:buFont typeface="Arial"/>
              <a:buChar char="•"/>
              <a:defRPr b="0" i="0" sz="900" u="none" cap="none" strike="noStrike">
                <a:solidFill>
                  <a:schemeClr val="dk1"/>
                </a:solidFill>
                <a:latin typeface="Open Sans"/>
                <a:ea typeface="Open Sans"/>
                <a:cs typeface="Open Sans"/>
                <a:sym typeface="Open Sans"/>
              </a:defRPr>
            </a:lvl4pPr>
            <a:lvl5pPr indent="-279400" lvl="4" marL="2286000" marR="0" rtl="0" algn="l">
              <a:lnSpc>
                <a:spcPct val="100000"/>
              </a:lnSpc>
              <a:spcBef>
                <a:spcPts val="200"/>
              </a:spcBef>
              <a:spcAft>
                <a:spcPts val="0"/>
              </a:spcAft>
              <a:buClr>
                <a:schemeClr val="accent5"/>
              </a:buClr>
              <a:buSzPts val="800"/>
              <a:buFont typeface="Arial"/>
              <a:buChar char="•"/>
              <a:defRPr b="0" i="0" sz="900" u="none" cap="none" strike="noStrike">
                <a:solidFill>
                  <a:schemeClr val="dk1"/>
                </a:solidFill>
                <a:latin typeface="Open Sans"/>
                <a:ea typeface="Open Sans"/>
                <a:cs typeface="Open Sans"/>
                <a:sym typeface="Open Sans"/>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12" name="Google Shape;12;p32"/>
          <p:cNvPicPr preferRelativeResize="0"/>
          <p:nvPr/>
        </p:nvPicPr>
        <p:blipFill rotWithShape="1">
          <a:blip r:embed="rId1">
            <a:alphaModFix amt="0"/>
          </a:blip>
          <a:srcRect b="0" l="0" r="0" t="0"/>
          <a:stretch/>
        </p:blipFill>
        <p:spPr>
          <a:xfrm>
            <a:off x="421003" y="384349"/>
            <a:ext cx="8301993" cy="4374802"/>
          </a:xfrm>
          <a:prstGeom prst="rect">
            <a:avLst/>
          </a:prstGeom>
          <a:noFill/>
          <a:ln>
            <a:noFill/>
          </a:ln>
          <a:effectLst>
            <a:outerShdw blurRad="50800" rotWithShape="0" algn="ctr" dir="5400000" dist="50800">
              <a:srgbClr val="000000">
                <a:alpha val="0"/>
              </a:srgbClr>
            </a:outerShdw>
          </a:effectLst>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0">
          <p15:clr>
            <a:srgbClr val="C35EA4"/>
          </p15:clr>
        </p15:guide>
        <p15:guide id="2" pos="5490">
          <p15:clr>
            <a:srgbClr val="C35EA4"/>
          </p15:clr>
        </p15:guide>
        <p15:guide id="3" orient="horz" pos="277">
          <p15:clr>
            <a:srgbClr val="C35EA4"/>
          </p15:clr>
        </p15:guide>
        <p15:guide id="4" orient="horz" pos="2962">
          <p15:clr>
            <a:srgbClr val="C35EA4"/>
          </p15:clr>
        </p15:guide>
        <p15:guide id="5" orient="horz" pos="138">
          <p15:clr>
            <a:srgbClr val="A4A3A4"/>
          </p15:clr>
        </p15:guide>
        <p15:guide id="6" pos="144">
          <p15:clr>
            <a:srgbClr val="A4A3A4"/>
          </p15:clr>
        </p15:guide>
        <p15:guide id="7" orient="horz" pos="3101">
          <p15:clr>
            <a:srgbClr val="A4A3A4"/>
          </p15:clr>
        </p15:guide>
        <p15:guide id="8" pos="5616">
          <p15:clr>
            <a:srgbClr val="A4A3A4"/>
          </p15:clr>
        </p15:guide>
        <p15:guide id="9" orient="horz" pos="300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40.png"/><Relationship Id="rId12"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43.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milvus.io/docs/v2.2.x/install-csharp.md" TargetMode="External"/><Relationship Id="rId4" Type="http://schemas.openxmlformats.org/officeDocument/2006/relationships/hyperlink" Target="https://github.com/milvus-io/milvus-sdk-csharp" TargetMode="External"/><Relationship Id="rId5"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milvus.io/docs/azure.md" TargetMode="External"/><Relationship Id="rId4" Type="http://schemas.openxmlformats.org/officeDocument/2006/relationships/hyperlink" Target="https://azure.microsoft.com/en-us/products/kubernetes-service/#overview" TargetMode="External"/><Relationship Id="rId5"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docs.zilliz.com/docs/subscribe-on-azure-marketplace" TargetMode="Externa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2.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54.png"/><Relationship Id="rId8" Type="http://schemas.openxmlformats.org/officeDocument/2006/relationships/image" Target="../media/image50.png"/></Relationships>
</file>

<file path=ppt/slides/_rels/slide18.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56.png"/><Relationship Id="rId13" Type="http://schemas.openxmlformats.org/officeDocument/2006/relationships/image" Target="../media/image63.png"/><Relationship Id="rId12" Type="http://schemas.openxmlformats.org/officeDocument/2006/relationships/image" Target="../media/image60.png"/><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62.png"/><Relationship Id="rId4" Type="http://schemas.openxmlformats.org/officeDocument/2006/relationships/image" Target="../media/image52.png"/><Relationship Id="rId9" Type="http://schemas.openxmlformats.org/officeDocument/2006/relationships/image" Target="../media/image58.jpg"/><Relationship Id="rId15" Type="http://schemas.openxmlformats.org/officeDocument/2006/relationships/image" Target="../media/image73.png"/><Relationship Id="rId14" Type="http://schemas.openxmlformats.org/officeDocument/2006/relationships/image" Target="../media/image64.png"/><Relationship Id="rId17" Type="http://schemas.openxmlformats.org/officeDocument/2006/relationships/image" Target="../media/image50.png"/><Relationship Id="rId16" Type="http://schemas.openxmlformats.org/officeDocument/2006/relationships/image" Target="../media/image66.png"/><Relationship Id="rId5" Type="http://schemas.openxmlformats.org/officeDocument/2006/relationships/image" Target="../media/image51.png"/><Relationship Id="rId6" Type="http://schemas.openxmlformats.org/officeDocument/2006/relationships/image" Target="../media/image53.png"/><Relationship Id="rId18" Type="http://schemas.openxmlformats.org/officeDocument/2006/relationships/image" Target="../media/image67.png"/><Relationship Id="rId7" Type="http://schemas.openxmlformats.org/officeDocument/2006/relationships/image" Target="../media/image55.png"/><Relationship Id="rId8"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7.png"/><Relationship Id="rId5" Type="http://schemas.openxmlformats.org/officeDocument/2006/relationships/image" Target="../media/image12.png"/><Relationship Id="rId6"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hyperlink" Target="https://milvus.io/milvus-demos/reverse-image-search" TargetMode="External"/><Relationship Id="rId4" Type="http://schemas.openxmlformats.org/officeDocument/2006/relationships/image" Target="../media/image75.png"/><Relationship Id="rId5"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hyperlink" Target="https://github.com/milvus-io/milvus" TargetMode="External"/><Relationship Id="rId6" Type="http://schemas.openxmlformats.org/officeDocument/2006/relationships/image" Target="../media/image6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17.png"/><Relationship Id="rId5" Type="http://schemas.openxmlformats.org/officeDocument/2006/relationships/hyperlink" Target="https://www.meetup.com/unstructured-data-meetup-new-york/" TargetMode="External"/><Relationship Id="rId6" Type="http://schemas.openxmlformats.org/officeDocument/2006/relationships/hyperlink" Target="https://zilliz.com/" TargetMode="External"/><Relationship Id="rId7" Type="http://schemas.openxmlformats.org/officeDocument/2006/relationships/hyperlink" Target="https://milvus.io/" TargetMode="External"/><Relationship Id="rId8"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71.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74.png"/><Relationship Id="rId4" Type="http://schemas.openxmlformats.org/officeDocument/2006/relationships/image" Target="../media/image22.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5.png"/><Relationship Id="rId12"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18.png"/><Relationship Id="rId5" Type="http://schemas.openxmlformats.org/officeDocument/2006/relationships/image" Target="../media/image84.png"/><Relationship Id="rId6" Type="http://schemas.openxmlformats.org/officeDocument/2006/relationships/image" Target="../media/image61.png"/><Relationship Id="rId7" Type="http://schemas.openxmlformats.org/officeDocument/2006/relationships/image" Target="../media/image23.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
          <p:cNvSpPr txBox="1"/>
          <p:nvPr>
            <p:ph type="title"/>
          </p:nvPr>
        </p:nvSpPr>
        <p:spPr>
          <a:xfrm>
            <a:off x="436628" y="1642408"/>
            <a:ext cx="4775400" cy="2678400"/>
          </a:xfrm>
          <a:prstGeom prst="rect">
            <a:avLst/>
          </a:prstGeom>
          <a:noFill/>
          <a:ln>
            <a:noFill/>
          </a:ln>
        </p:spPr>
        <p:txBody>
          <a:bodyPr anchorCtr="0" anchor="t" bIns="0" lIns="0" spcFirstLastPara="1" rIns="0" wrap="square" tIns="0">
            <a:spAutoFit/>
          </a:bodyPr>
          <a:lstStyle/>
          <a:p>
            <a:pPr indent="0" lvl="0" marL="0" rtl="0" algn="l">
              <a:lnSpc>
                <a:spcPct val="125000"/>
              </a:lnSpc>
              <a:spcBef>
                <a:spcPts val="0"/>
              </a:spcBef>
              <a:spcAft>
                <a:spcPts val="0"/>
              </a:spcAft>
              <a:buClr>
                <a:schemeClr val="dk2"/>
              </a:buClr>
              <a:buSzPts val="4500"/>
              <a:buFont typeface="Open Sans ExtraBold"/>
              <a:buNone/>
            </a:pPr>
            <a:r>
              <a:rPr lang="en-US" sz="2900"/>
              <a:t>Milvus Vector Database: </a:t>
            </a:r>
            <a:endParaRPr sz="2900"/>
          </a:p>
          <a:p>
            <a:pPr indent="0" lvl="0" marL="0" rtl="0" algn="l">
              <a:lnSpc>
                <a:spcPct val="125000"/>
              </a:lnSpc>
              <a:spcBef>
                <a:spcPts val="0"/>
              </a:spcBef>
              <a:spcAft>
                <a:spcPts val="0"/>
              </a:spcAft>
              <a:buClr>
                <a:schemeClr val="dk2"/>
              </a:buClr>
              <a:buSzPts val="4500"/>
              <a:buFont typeface="Open Sans ExtraBold"/>
              <a:buNone/>
            </a:pPr>
            <a:r>
              <a:rPr lang="en-US" sz="2900"/>
              <a:t>Integrating Semantic Search Capabilities with .NET and Azure</a:t>
            </a:r>
            <a:endParaRPr sz="2900"/>
          </a:p>
          <a:p>
            <a:pPr indent="0" lvl="0" marL="0" rtl="0" algn="l">
              <a:lnSpc>
                <a:spcPct val="125000"/>
              </a:lnSpc>
              <a:spcBef>
                <a:spcPts val="0"/>
              </a:spcBef>
              <a:spcAft>
                <a:spcPts val="0"/>
              </a:spcAft>
              <a:buClr>
                <a:schemeClr val="dk2"/>
              </a:buClr>
              <a:buSzPts val="4500"/>
              <a:buFont typeface="Open Sans ExtraBold"/>
              <a:buNone/>
            </a:pPr>
            <a:r>
              <a:t/>
            </a:r>
            <a:endParaRPr sz="2900"/>
          </a:p>
        </p:txBody>
      </p:sp>
      <p:sp>
        <p:nvSpPr>
          <p:cNvPr id="109" name="Google Shape;109;p1"/>
          <p:cNvSpPr txBox="1"/>
          <p:nvPr>
            <p:ph idx="1" type="body"/>
          </p:nvPr>
        </p:nvSpPr>
        <p:spPr>
          <a:xfrm>
            <a:off x="436628" y="4077499"/>
            <a:ext cx="4073100" cy="21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200"/>
              <a:buFont typeface="Open Sans ExtraBold"/>
              <a:buNone/>
            </a:pPr>
            <a:r>
              <a:rPr lang="en-US"/>
              <a:t>Timothy Spann</a:t>
            </a:r>
            <a:endParaRPr>
              <a:solidFill>
                <a:schemeClr val="dk2"/>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pSp>
        <p:nvGrpSpPr>
          <p:cNvPr id="227" name="Google Shape;227;g2f0a7fbfd2b_0_2474"/>
          <p:cNvGrpSpPr/>
          <p:nvPr/>
        </p:nvGrpSpPr>
        <p:grpSpPr>
          <a:xfrm>
            <a:off x="407773" y="1126768"/>
            <a:ext cx="8247077" cy="1149975"/>
            <a:chOff x="543697" y="1349957"/>
            <a:chExt cx="10996102" cy="1533300"/>
          </a:xfrm>
        </p:grpSpPr>
        <p:sp>
          <p:nvSpPr>
            <p:cNvPr id="228" name="Google Shape;228;g2f0a7fbfd2b_0_2474"/>
            <p:cNvSpPr/>
            <p:nvPr/>
          </p:nvSpPr>
          <p:spPr>
            <a:xfrm>
              <a:off x="543697" y="1349957"/>
              <a:ext cx="3615000" cy="153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800"/>
                <a:buFont typeface="Calibri"/>
                <a:buNone/>
              </a:pPr>
              <a:r>
                <a:t/>
              </a:r>
              <a:endParaRPr b="1" i="0" sz="1800" u="none" cap="none" strike="noStrike">
                <a:solidFill>
                  <a:schemeClr val="lt1"/>
                </a:solidFill>
                <a:latin typeface="Inter"/>
                <a:ea typeface="Inter"/>
                <a:cs typeface="Inter"/>
                <a:sym typeface="Inter"/>
              </a:endParaRPr>
            </a:p>
          </p:txBody>
        </p:sp>
        <p:sp>
          <p:nvSpPr>
            <p:cNvPr id="229" name="Google Shape;229;g2f0a7fbfd2b_0_2474"/>
            <p:cNvSpPr/>
            <p:nvPr/>
          </p:nvSpPr>
          <p:spPr>
            <a:xfrm>
              <a:off x="4234248" y="1349957"/>
              <a:ext cx="3615000" cy="153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800"/>
                <a:buFont typeface="Calibri"/>
                <a:buNone/>
              </a:pPr>
              <a:r>
                <a:t/>
              </a:r>
              <a:endParaRPr b="1" i="0" sz="1800" u="none" cap="none" strike="noStrike">
                <a:solidFill>
                  <a:schemeClr val="lt1"/>
                </a:solidFill>
                <a:latin typeface="Inter"/>
                <a:ea typeface="Inter"/>
                <a:cs typeface="Inter"/>
                <a:sym typeface="Inter"/>
              </a:endParaRPr>
            </a:p>
          </p:txBody>
        </p:sp>
        <p:sp>
          <p:nvSpPr>
            <p:cNvPr id="230" name="Google Shape;230;g2f0a7fbfd2b_0_2474"/>
            <p:cNvSpPr/>
            <p:nvPr/>
          </p:nvSpPr>
          <p:spPr>
            <a:xfrm>
              <a:off x="7924799" y="1349957"/>
              <a:ext cx="3615000" cy="153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800"/>
                <a:buFont typeface="Calibri"/>
                <a:buNone/>
              </a:pPr>
              <a:r>
                <a:t/>
              </a:r>
              <a:endParaRPr b="1" i="0" sz="1800" u="none" cap="none" strike="noStrike">
                <a:solidFill>
                  <a:schemeClr val="lt1"/>
                </a:solidFill>
                <a:latin typeface="Inter"/>
                <a:ea typeface="Inter"/>
                <a:cs typeface="Inter"/>
                <a:sym typeface="Inter"/>
              </a:endParaRPr>
            </a:p>
          </p:txBody>
        </p:sp>
      </p:grpSp>
      <p:grpSp>
        <p:nvGrpSpPr>
          <p:cNvPr id="231" name="Google Shape;231;g2f0a7fbfd2b_0_2474"/>
          <p:cNvGrpSpPr/>
          <p:nvPr/>
        </p:nvGrpSpPr>
        <p:grpSpPr>
          <a:xfrm>
            <a:off x="407773" y="2325373"/>
            <a:ext cx="8247077" cy="1149975"/>
            <a:chOff x="543697" y="2948098"/>
            <a:chExt cx="10996102" cy="1533300"/>
          </a:xfrm>
        </p:grpSpPr>
        <p:sp>
          <p:nvSpPr>
            <p:cNvPr id="232" name="Google Shape;232;g2f0a7fbfd2b_0_2474"/>
            <p:cNvSpPr/>
            <p:nvPr/>
          </p:nvSpPr>
          <p:spPr>
            <a:xfrm>
              <a:off x="543697" y="2948098"/>
              <a:ext cx="3615000" cy="153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800"/>
                <a:buFont typeface="Calibri"/>
                <a:buNone/>
              </a:pPr>
              <a:r>
                <a:t/>
              </a:r>
              <a:endParaRPr b="1" i="0" sz="1800" u="none" cap="none" strike="noStrike">
                <a:solidFill>
                  <a:schemeClr val="lt1"/>
                </a:solidFill>
                <a:latin typeface="Inter"/>
                <a:ea typeface="Inter"/>
                <a:cs typeface="Inter"/>
                <a:sym typeface="Inter"/>
              </a:endParaRPr>
            </a:p>
          </p:txBody>
        </p:sp>
        <p:sp>
          <p:nvSpPr>
            <p:cNvPr id="233" name="Google Shape;233;g2f0a7fbfd2b_0_2474"/>
            <p:cNvSpPr/>
            <p:nvPr/>
          </p:nvSpPr>
          <p:spPr>
            <a:xfrm>
              <a:off x="4234248" y="2948098"/>
              <a:ext cx="3615000" cy="153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800"/>
                <a:buFont typeface="Calibri"/>
                <a:buNone/>
              </a:pPr>
              <a:r>
                <a:t/>
              </a:r>
              <a:endParaRPr b="1" i="0" sz="1800" u="none" cap="none" strike="noStrike">
                <a:solidFill>
                  <a:schemeClr val="lt1"/>
                </a:solidFill>
                <a:latin typeface="Inter"/>
                <a:ea typeface="Inter"/>
                <a:cs typeface="Inter"/>
                <a:sym typeface="Inter"/>
              </a:endParaRPr>
            </a:p>
          </p:txBody>
        </p:sp>
        <p:sp>
          <p:nvSpPr>
            <p:cNvPr id="234" name="Google Shape;234;g2f0a7fbfd2b_0_2474"/>
            <p:cNvSpPr/>
            <p:nvPr/>
          </p:nvSpPr>
          <p:spPr>
            <a:xfrm>
              <a:off x="7924799" y="2948098"/>
              <a:ext cx="3615000" cy="153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800"/>
                <a:buFont typeface="Calibri"/>
                <a:buNone/>
              </a:pPr>
              <a:r>
                <a:t/>
              </a:r>
              <a:endParaRPr b="1" i="0" sz="1800" u="none" cap="none" strike="noStrike">
                <a:solidFill>
                  <a:schemeClr val="lt1"/>
                </a:solidFill>
                <a:latin typeface="Inter"/>
                <a:ea typeface="Inter"/>
                <a:cs typeface="Inter"/>
                <a:sym typeface="Inter"/>
              </a:endParaRPr>
            </a:p>
          </p:txBody>
        </p:sp>
      </p:grpSp>
      <p:grpSp>
        <p:nvGrpSpPr>
          <p:cNvPr id="235" name="Google Shape;235;g2f0a7fbfd2b_0_2474"/>
          <p:cNvGrpSpPr/>
          <p:nvPr/>
        </p:nvGrpSpPr>
        <p:grpSpPr>
          <a:xfrm>
            <a:off x="407773" y="3523979"/>
            <a:ext cx="8247077" cy="1149975"/>
            <a:chOff x="543697" y="4546239"/>
            <a:chExt cx="10996102" cy="1533300"/>
          </a:xfrm>
        </p:grpSpPr>
        <p:sp>
          <p:nvSpPr>
            <p:cNvPr id="236" name="Google Shape;236;g2f0a7fbfd2b_0_2474"/>
            <p:cNvSpPr/>
            <p:nvPr/>
          </p:nvSpPr>
          <p:spPr>
            <a:xfrm>
              <a:off x="543697" y="4546239"/>
              <a:ext cx="3615000" cy="153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800"/>
                <a:buFont typeface="Calibri"/>
                <a:buNone/>
              </a:pPr>
              <a:r>
                <a:t/>
              </a:r>
              <a:endParaRPr b="1" i="0" sz="1800" u="none" cap="none" strike="noStrike">
                <a:solidFill>
                  <a:schemeClr val="lt1"/>
                </a:solidFill>
                <a:latin typeface="Inter"/>
                <a:ea typeface="Inter"/>
                <a:cs typeface="Inter"/>
                <a:sym typeface="Inter"/>
              </a:endParaRPr>
            </a:p>
          </p:txBody>
        </p:sp>
        <p:sp>
          <p:nvSpPr>
            <p:cNvPr id="237" name="Google Shape;237;g2f0a7fbfd2b_0_2474"/>
            <p:cNvSpPr/>
            <p:nvPr/>
          </p:nvSpPr>
          <p:spPr>
            <a:xfrm>
              <a:off x="4234248" y="4546239"/>
              <a:ext cx="3615000" cy="153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800"/>
                <a:buFont typeface="Calibri"/>
                <a:buNone/>
              </a:pPr>
              <a:r>
                <a:t/>
              </a:r>
              <a:endParaRPr b="1" i="0" sz="1800" u="none" cap="none" strike="noStrike">
                <a:solidFill>
                  <a:schemeClr val="lt1"/>
                </a:solidFill>
                <a:latin typeface="Inter"/>
                <a:ea typeface="Inter"/>
                <a:cs typeface="Inter"/>
                <a:sym typeface="Inter"/>
              </a:endParaRPr>
            </a:p>
          </p:txBody>
        </p:sp>
        <p:sp>
          <p:nvSpPr>
            <p:cNvPr id="238" name="Google Shape;238;g2f0a7fbfd2b_0_2474"/>
            <p:cNvSpPr/>
            <p:nvPr/>
          </p:nvSpPr>
          <p:spPr>
            <a:xfrm>
              <a:off x="7924799" y="4546239"/>
              <a:ext cx="3615000" cy="1533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800"/>
                <a:buFont typeface="Calibri"/>
                <a:buNone/>
              </a:pPr>
              <a:r>
                <a:t/>
              </a:r>
              <a:endParaRPr b="1" i="0" sz="1800" u="none" cap="none" strike="noStrike">
                <a:solidFill>
                  <a:schemeClr val="lt1"/>
                </a:solidFill>
                <a:latin typeface="Inter"/>
                <a:ea typeface="Inter"/>
                <a:cs typeface="Inter"/>
                <a:sym typeface="Inter"/>
              </a:endParaRPr>
            </a:p>
          </p:txBody>
        </p:sp>
      </p:grpSp>
      <p:sp>
        <p:nvSpPr>
          <p:cNvPr id="239" name="Google Shape;239;g2f0a7fbfd2b_0_2474"/>
          <p:cNvSpPr txBox="1"/>
          <p:nvPr/>
        </p:nvSpPr>
        <p:spPr>
          <a:xfrm>
            <a:off x="993148" y="1267044"/>
            <a:ext cx="1957200" cy="408000"/>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Clr>
                <a:srgbClr val="000000"/>
              </a:buClr>
              <a:buSzPts val="1100"/>
              <a:buFont typeface="Inter"/>
              <a:buNone/>
            </a:pPr>
            <a:r>
              <a:rPr b="1" i="0" lang="en-US" sz="1100" u="none" cap="none" strike="noStrike">
                <a:solidFill>
                  <a:schemeClr val="accent2"/>
                </a:solidFill>
                <a:latin typeface="Inter"/>
                <a:ea typeface="Inter"/>
                <a:cs typeface="Inter"/>
                <a:sym typeface="Inter"/>
              </a:rPr>
              <a:t>Retrieval Augmented Generation (RAG)</a:t>
            </a:r>
            <a:endParaRPr b="1" i="0" sz="1100" u="none" cap="none" strike="noStrike">
              <a:solidFill>
                <a:schemeClr val="accent2"/>
              </a:solidFill>
              <a:latin typeface="Inter"/>
              <a:ea typeface="Inter"/>
              <a:cs typeface="Inter"/>
              <a:sym typeface="Inter"/>
            </a:endParaRPr>
          </a:p>
        </p:txBody>
      </p:sp>
      <p:sp>
        <p:nvSpPr>
          <p:cNvPr id="240" name="Google Shape;240;g2f0a7fbfd2b_0_2474"/>
          <p:cNvSpPr txBox="1"/>
          <p:nvPr/>
        </p:nvSpPr>
        <p:spPr>
          <a:xfrm>
            <a:off x="993148" y="1643860"/>
            <a:ext cx="2030100" cy="526500"/>
          </a:xfrm>
          <a:prstGeom prst="rect">
            <a:avLst/>
          </a:prstGeom>
          <a:noFill/>
          <a:ln>
            <a:noFill/>
          </a:ln>
        </p:spPr>
        <p:txBody>
          <a:bodyPr anchorCtr="0" anchor="t" bIns="34275" lIns="34275" spcFirstLastPara="1" rIns="34275" wrap="square" tIns="34275">
            <a:spAutoFit/>
          </a:bodyPr>
          <a:lstStyle/>
          <a:p>
            <a:pPr indent="0" lvl="0" marL="0" marR="0" rtl="0" algn="l">
              <a:lnSpc>
                <a:spcPct val="115000"/>
              </a:lnSpc>
              <a:spcBef>
                <a:spcPts val="400"/>
              </a:spcBef>
              <a:spcAft>
                <a:spcPts val="400"/>
              </a:spcAft>
              <a:buClr>
                <a:srgbClr val="000000"/>
              </a:buClr>
              <a:buSzPts val="900"/>
              <a:buFont typeface="Inter"/>
              <a:buNone/>
            </a:pPr>
            <a:r>
              <a:rPr b="0" i="0" lang="en-US" sz="900" u="none" cap="none" strike="noStrike">
                <a:solidFill>
                  <a:schemeClr val="dk1"/>
                </a:solidFill>
                <a:latin typeface="Inter"/>
                <a:ea typeface="Inter"/>
                <a:cs typeface="Inter"/>
                <a:sym typeface="Inter"/>
              </a:rPr>
              <a:t>Expand LLMs' knowledge by incorporating external data sources into LLMs and your AI applications.</a:t>
            </a:r>
            <a:endParaRPr b="0" i="0" sz="900" u="none" cap="none" strike="noStrike">
              <a:solidFill>
                <a:schemeClr val="dk1"/>
              </a:solidFill>
              <a:latin typeface="Inter"/>
              <a:ea typeface="Inter"/>
              <a:cs typeface="Inter"/>
              <a:sym typeface="Inter"/>
            </a:endParaRPr>
          </a:p>
        </p:txBody>
      </p:sp>
      <p:sp>
        <p:nvSpPr>
          <p:cNvPr id="241" name="Google Shape;241;g2f0a7fbfd2b_0_2474"/>
          <p:cNvSpPr txBox="1"/>
          <p:nvPr/>
        </p:nvSpPr>
        <p:spPr>
          <a:xfrm>
            <a:off x="3754543" y="1472410"/>
            <a:ext cx="1957200" cy="484800"/>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Clr>
                <a:srgbClr val="000000"/>
              </a:buClr>
              <a:buSzPts val="900"/>
              <a:buFont typeface="Inter"/>
              <a:buNone/>
            </a:pPr>
            <a:r>
              <a:rPr b="0" i="0" lang="en-US" sz="900" u="none" cap="none" strike="noStrike">
                <a:solidFill>
                  <a:schemeClr val="dk1"/>
                </a:solidFill>
                <a:latin typeface="Inter"/>
                <a:ea typeface="Inter"/>
                <a:cs typeface="Inter"/>
                <a:sym typeface="Inter"/>
              </a:rPr>
              <a:t>Match user behavior or content features with other similar ones to make effective recommendations.</a:t>
            </a:r>
            <a:endParaRPr b="0" i="0" sz="900" u="none" cap="none" strike="noStrike">
              <a:solidFill>
                <a:schemeClr val="dk1"/>
              </a:solidFill>
              <a:latin typeface="Inter"/>
              <a:ea typeface="Inter"/>
              <a:cs typeface="Inter"/>
              <a:sym typeface="Inter"/>
            </a:endParaRPr>
          </a:p>
        </p:txBody>
      </p:sp>
      <p:sp>
        <p:nvSpPr>
          <p:cNvPr id="242" name="Google Shape;242;g2f0a7fbfd2b_0_2474"/>
          <p:cNvSpPr txBox="1"/>
          <p:nvPr/>
        </p:nvSpPr>
        <p:spPr>
          <a:xfrm>
            <a:off x="3754543" y="1267044"/>
            <a:ext cx="1957200" cy="238500"/>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Clr>
                <a:srgbClr val="000000"/>
              </a:buClr>
              <a:buSzPts val="1100"/>
              <a:buFont typeface="Inter"/>
              <a:buNone/>
            </a:pPr>
            <a:r>
              <a:rPr b="1" i="0" lang="en-US" sz="1100" u="none" cap="none" strike="noStrike">
                <a:solidFill>
                  <a:schemeClr val="accent2"/>
                </a:solidFill>
                <a:latin typeface="Inter"/>
                <a:ea typeface="Inter"/>
                <a:cs typeface="Inter"/>
                <a:sym typeface="Inter"/>
              </a:rPr>
              <a:t>Recommender System</a:t>
            </a:r>
            <a:endParaRPr b="1" i="0" sz="1100" u="none" cap="none" strike="noStrike">
              <a:solidFill>
                <a:schemeClr val="accent2"/>
              </a:solidFill>
              <a:latin typeface="Inter"/>
              <a:ea typeface="Inter"/>
              <a:cs typeface="Inter"/>
              <a:sym typeface="Inter"/>
            </a:endParaRPr>
          </a:p>
        </p:txBody>
      </p:sp>
      <p:sp>
        <p:nvSpPr>
          <p:cNvPr id="243" name="Google Shape;243;g2f0a7fbfd2b_0_2474"/>
          <p:cNvSpPr txBox="1"/>
          <p:nvPr/>
        </p:nvSpPr>
        <p:spPr>
          <a:xfrm>
            <a:off x="6498718" y="1472410"/>
            <a:ext cx="1957200" cy="484800"/>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Clr>
                <a:srgbClr val="000000"/>
              </a:buClr>
              <a:buSzPts val="900"/>
              <a:buFont typeface="Inter"/>
              <a:buNone/>
            </a:pPr>
            <a:r>
              <a:rPr b="0" i="0" lang="en-US" sz="900" u="none" cap="none" strike="noStrike">
                <a:solidFill>
                  <a:schemeClr val="dk1"/>
                </a:solidFill>
                <a:latin typeface="Inter"/>
                <a:ea typeface="Inter"/>
                <a:cs typeface="Inter"/>
                <a:sym typeface="Inter"/>
              </a:rPr>
              <a:t>Search for semantically similar texts across vast amounts of natural language documents.</a:t>
            </a:r>
            <a:endParaRPr b="0" i="0" sz="900" u="none" cap="none" strike="noStrike">
              <a:solidFill>
                <a:schemeClr val="dk1"/>
              </a:solidFill>
              <a:latin typeface="Inter"/>
              <a:ea typeface="Inter"/>
              <a:cs typeface="Inter"/>
              <a:sym typeface="Inter"/>
            </a:endParaRPr>
          </a:p>
        </p:txBody>
      </p:sp>
      <p:sp>
        <p:nvSpPr>
          <p:cNvPr id="244" name="Google Shape;244;g2f0a7fbfd2b_0_2474"/>
          <p:cNvSpPr txBox="1"/>
          <p:nvPr/>
        </p:nvSpPr>
        <p:spPr>
          <a:xfrm>
            <a:off x="6498718" y="1267044"/>
            <a:ext cx="1957200" cy="242400"/>
          </a:xfrm>
          <a:prstGeom prst="rect">
            <a:avLst/>
          </a:prstGeom>
          <a:noFill/>
          <a:ln>
            <a:noFill/>
          </a:ln>
        </p:spPr>
        <p:txBody>
          <a:bodyPr anchorCtr="0" anchor="t" bIns="34275" lIns="34275" spcFirstLastPara="1" rIns="34275" wrap="square" tIns="34275">
            <a:noAutofit/>
          </a:bodyPr>
          <a:lstStyle/>
          <a:p>
            <a:pPr indent="0" lvl="0" marL="0" marR="0" rtl="0" algn="l">
              <a:spcBef>
                <a:spcPts val="0"/>
              </a:spcBef>
              <a:spcAft>
                <a:spcPts val="0"/>
              </a:spcAft>
              <a:buClr>
                <a:srgbClr val="000000"/>
              </a:buClr>
              <a:buSzPts val="1100"/>
              <a:buFont typeface="Inter"/>
              <a:buNone/>
            </a:pPr>
            <a:r>
              <a:rPr b="1" i="0" lang="en-US" sz="1100" u="none" cap="none" strike="noStrike">
                <a:solidFill>
                  <a:schemeClr val="accent2"/>
                </a:solidFill>
                <a:latin typeface="Inter"/>
                <a:ea typeface="Inter"/>
                <a:cs typeface="Inter"/>
                <a:sym typeface="Inter"/>
              </a:rPr>
              <a:t>Text/ Semantic Search</a:t>
            </a:r>
            <a:endParaRPr b="1" i="0" sz="1100" u="none" cap="none" strike="noStrike">
              <a:solidFill>
                <a:schemeClr val="accent2"/>
              </a:solidFill>
              <a:latin typeface="Inter"/>
              <a:ea typeface="Inter"/>
              <a:cs typeface="Inter"/>
              <a:sym typeface="Inter"/>
            </a:endParaRPr>
          </a:p>
        </p:txBody>
      </p:sp>
      <p:sp>
        <p:nvSpPr>
          <p:cNvPr id="245" name="Google Shape;245;g2f0a7fbfd2b_0_2474"/>
          <p:cNvSpPr txBox="1"/>
          <p:nvPr/>
        </p:nvSpPr>
        <p:spPr>
          <a:xfrm>
            <a:off x="993148" y="2433151"/>
            <a:ext cx="1957200" cy="238500"/>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Clr>
                <a:srgbClr val="000000"/>
              </a:buClr>
              <a:buSzPts val="1100"/>
              <a:buFont typeface="Inter"/>
              <a:buNone/>
            </a:pPr>
            <a:r>
              <a:rPr b="1" i="0" lang="en-US" sz="1100" u="none" cap="none" strike="noStrike">
                <a:solidFill>
                  <a:schemeClr val="accent2"/>
                </a:solidFill>
                <a:latin typeface="Inter"/>
                <a:ea typeface="Inter"/>
                <a:cs typeface="Inter"/>
                <a:sym typeface="Inter"/>
              </a:rPr>
              <a:t>Image Similarity Search</a:t>
            </a:r>
            <a:endParaRPr b="1" i="0" sz="1100" u="none" cap="none" strike="noStrike">
              <a:solidFill>
                <a:schemeClr val="accent2"/>
              </a:solidFill>
              <a:latin typeface="Inter"/>
              <a:ea typeface="Inter"/>
              <a:cs typeface="Inter"/>
              <a:sym typeface="Inter"/>
            </a:endParaRPr>
          </a:p>
        </p:txBody>
      </p:sp>
      <p:sp>
        <p:nvSpPr>
          <p:cNvPr id="246" name="Google Shape;246;g2f0a7fbfd2b_0_2474"/>
          <p:cNvSpPr txBox="1"/>
          <p:nvPr/>
        </p:nvSpPr>
        <p:spPr>
          <a:xfrm>
            <a:off x="993148" y="2671693"/>
            <a:ext cx="1957200" cy="526500"/>
          </a:xfrm>
          <a:prstGeom prst="rect">
            <a:avLst/>
          </a:prstGeom>
          <a:noFill/>
          <a:ln>
            <a:noFill/>
          </a:ln>
        </p:spPr>
        <p:txBody>
          <a:bodyPr anchorCtr="0" anchor="t" bIns="34275" lIns="34275" spcFirstLastPara="1" rIns="34275" wrap="square" tIns="34275">
            <a:spAutoFit/>
          </a:bodyPr>
          <a:lstStyle/>
          <a:p>
            <a:pPr indent="0" lvl="0" marL="0" marR="0" rtl="0" algn="l">
              <a:lnSpc>
                <a:spcPct val="115000"/>
              </a:lnSpc>
              <a:spcBef>
                <a:spcPts val="400"/>
              </a:spcBef>
              <a:spcAft>
                <a:spcPts val="400"/>
              </a:spcAft>
              <a:buClr>
                <a:srgbClr val="000000"/>
              </a:buClr>
              <a:buSzPts val="900"/>
              <a:buFont typeface="Inter"/>
              <a:buNone/>
            </a:pPr>
            <a:r>
              <a:rPr b="0" i="0" lang="en-US" sz="900" u="none" cap="none" strike="noStrike">
                <a:solidFill>
                  <a:schemeClr val="dk1"/>
                </a:solidFill>
                <a:latin typeface="Inter"/>
                <a:ea typeface="Inter"/>
                <a:cs typeface="Inter"/>
                <a:sym typeface="Inter"/>
              </a:rPr>
              <a:t>Identify and search for visually similar images or objects from a vast collection of image libraries.</a:t>
            </a:r>
            <a:endParaRPr b="0" i="0" sz="900" u="none" cap="none" strike="noStrike">
              <a:solidFill>
                <a:schemeClr val="dk1"/>
              </a:solidFill>
              <a:latin typeface="Inter"/>
              <a:ea typeface="Inter"/>
              <a:cs typeface="Inter"/>
              <a:sym typeface="Inter"/>
            </a:endParaRPr>
          </a:p>
        </p:txBody>
      </p:sp>
      <p:sp>
        <p:nvSpPr>
          <p:cNvPr id="247" name="Google Shape;247;g2f0a7fbfd2b_0_2474"/>
          <p:cNvSpPr txBox="1"/>
          <p:nvPr/>
        </p:nvSpPr>
        <p:spPr>
          <a:xfrm>
            <a:off x="3754543" y="2433151"/>
            <a:ext cx="1957200" cy="238500"/>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Clr>
                <a:srgbClr val="000000"/>
              </a:buClr>
              <a:buSzPts val="1100"/>
              <a:buFont typeface="Inter"/>
              <a:buNone/>
            </a:pPr>
            <a:r>
              <a:rPr b="1" i="0" lang="en-US" sz="1100" u="none" cap="none" strike="noStrike">
                <a:solidFill>
                  <a:schemeClr val="accent2"/>
                </a:solidFill>
                <a:latin typeface="Inter"/>
                <a:ea typeface="Inter"/>
                <a:cs typeface="Inter"/>
                <a:sym typeface="Inter"/>
              </a:rPr>
              <a:t>Video Similarity Search</a:t>
            </a:r>
            <a:endParaRPr b="1" i="0" sz="1100" u="none" cap="none" strike="noStrike">
              <a:solidFill>
                <a:schemeClr val="accent2"/>
              </a:solidFill>
              <a:latin typeface="Inter"/>
              <a:ea typeface="Inter"/>
              <a:cs typeface="Inter"/>
              <a:sym typeface="Inter"/>
            </a:endParaRPr>
          </a:p>
        </p:txBody>
      </p:sp>
      <p:sp>
        <p:nvSpPr>
          <p:cNvPr id="248" name="Google Shape;248;g2f0a7fbfd2b_0_2474"/>
          <p:cNvSpPr txBox="1"/>
          <p:nvPr/>
        </p:nvSpPr>
        <p:spPr>
          <a:xfrm>
            <a:off x="3754543" y="2671693"/>
            <a:ext cx="1957200" cy="526500"/>
          </a:xfrm>
          <a:prstGeom prst="rect">
            <a:avLst/>
          </a:prstGeom>
          <a:noFill/>
          <a:ln>
            <a:noFill/>
          </a:ln>
        </p:spPr>
        <p:txBody>
          <a:bodyPr anchorCtr="0" anchor="t" bIns="34275" lIns="34275" spcFirstLastPara="1" rIns="34275" wrap="square" tIns="34275">
            <a:spAutoFit/>
          </a:bodyPr>
          <a:lstStyle/>
          <a:p>
            <a:pPr indent="0" lvl="0" marL="0" marR="0" rtl="0" algn="l">
              <a:lnSpc>
                <a:spcPct val="115000"/>
              </a:lnSpc>
              <a:spcBef>
                <a:spcPts val="400"/>
              </a:spcBef>
              <a:spcAft>
                <a:spcPts val="400"/>
              </a:spcAft>
              <a:buClr>
                <a:srgbClr val="000000"/>
              </a:buClr>
              <a:buSzPts val="900"/>
              <a:buFont typeface="Inter"/>
              <a:buNone/>
            </a:pPr>
            <a:r>
              <a:rPr b="0" i="0" lang="en-US" sz="900" u="none" cap="none" strike="noStrike">
                <a:solidFill>
                  <a:schemeClr val="dk1"/>
                </a:solidFill>
                <a:latin typeface="Inter"/>
                <a:ea typeface="Inter"/>
                <a:cs typeface="Inter"/>
                <a:sym typeface="Inter"/>
              </a:rPr>
              <a:t>Search for similar videos, scenes, or objects from extensive collections of video libraries.</a:t>
            </a:r>
            <a:endParaRPr b="0" i="0" sz="900" u="none" cap="none" strike="noStrike">
              <a:solidFill>
                <a:schemeClr val="dk1"/>
              </a:solidFill>
              <a:latin typeface="Inter"/>
              <a:ea typeface="Inter"/>
              <a:cs typeface="Inter"/>
              <a:sym typeface="Inter"/>
            </a:endParaRPr>
          </a:p>
        </p:txBody>
      </p:sp>
      <p:sp>
        <p:nvSpPr>
          <p:cNvPr id="249" name="Google Shape;249;g2f0a7fbfd2b_0_2474"/>
          <p:cNvSpPr txBox="1"/>
          <p:nvPr/>
        </p:nvSpPr>
        <p:spPr>
          <a:xfrm>
            <a:off x="6498718" y="2433151"/>
            <a:ext cx="1957200" cy="238500"/>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Clr>
                <a:srgbClr val="000000"/>
              </a:buClr>
              <a:buSzPts val="1100"/>
              <a:buFont typeface="Inter"/>
              <a:buNone/>
            </a:pPr>
            <a:r>
              <a:rPr b="1" i="0" lang="en-US" sz="1100" u="none" cap="none" strike="noStrike">
                <a:solidFill>
                  <a:schemeClr val="accent2"/>
                </a:solidFill>
                <a:latin typeface="Inter"/>
                <a:ea typeface="Inter"/>
                <a:cs typeface="Inter"/>
                <a:sym typeface="Inter"/>
              </a:rPr>
              <a:t>Audio Similarity Search</a:t>
            </a:r>
            <a:endParaRPr b="1" i="0" sz="1100" u="none" cap="none" strike="noStrike">
              <a:solidFill>
                <a:schemeClr val="accent2"/>
              </a:solidFill>
              <a:latin typeface="Inter"/>
              <a:ea typeface="Inter"/>
              <a:cs typeface="Inter"/>
              <a:sym typeface="Inter"/>
            </a:endParaRPr>
          </a:p>
        </p:txBody>
      </p:sp>
      <p:sp>
        <p:nvSpPr>
          <p:cNvPr id="250" name="Google Shape;250;g2f0a7fbfd2b_0_2474"/>
          <p:cNvSpPr txBox="1"/>
          <p:nvPr/>
        </p:nvSpPr>
        <p:spPr>
          <a:xfrm>
            <a:off x="6498713" y="2671688"/>
            <a:ext cx="2030100" cy="526500"/>
          </a:xfrm>
          <a:prstGeom prst="rect">
            <a:avLst/>
          </a:prstGeom>
          <a:noFill/>
          <a:ln>
            <a:noFill/>
          </a:ln>
        </p:spPr>
        <p:txBody>
          <a:bodyPr anchorCtr="0" anchor="t" bIns="34275" lIns="34275" spcFirstLastPara="1" rIns="34275" wrap="square" tIns="34275">
            <a:spAutoFit/>
          </a:bodyPr>
          <a:lstStyle/>
          <a:p>
            <a:pPr indent="0" lvl="0" marL="0" marR="0" rtl="0" algn="l">
              <a:lnSpc>
                <a:spcPct val="115000"/>
              </a:lnSpc>
              <a:spcBef>
                <a:spcPts val="400"/>
              </a:spcBef>
              <a:spcAft>
                <a:spcPts val="400"/>
              </a:spcAft>
              <a:buClr>
                <a:schemeClr val="dk1"/>
              </a:buClr>
              <a:buSzPts val="900"/>
              <a:buFont typeface="Inter"/>
              <a:buNone/>
            </a:pPr>
            <a:r>
              <a:rPr b="0" i="0" lang="en-US" sz="900" u="none" cap="none" strike="noStrike">
                <a:solidFill>
                  <a:schemeClr val="dk1"/>
                </a:solidFill>
                <a:latin typeface="Inter"/>
                <a:ea typeface="Inter"/>
                <a:cs typeface="Inter"/>
                <a:sym typeface="Inter"/>
              </a:rPr>
              <a:t>Find similar audios in large datasets for tasks like genre classification or speech recognition</a:t>
            </a:r>
            <a:endParaRPr b="0" i="0" sz="900" u="none" cap="none" strike="noStrike">
              <a:solidFill>
                <a:schemeClr val="dk1"/>
              </a:solidFill>
              <a:latin typeface="Inter"/>
              <a:ea typeface="Inter"/>
              <a:cs typeface="Inter"/>
              <a:sym typeface="Inter"/>
            </a:endParaRPr>
          </a:p>
        </p:txBody>
      </p:sp>
      <p:sp>
        <p:nvSpPr>
          <p:cNvPr id="251" name="Google Shape;251;g2f0a7fbfd2b_0_2474"/>
          <p:cNvSpPr txBox="1"/>
          <p:nvPr/>
        </p:nvSpPr>
        <p:spPr>
          <a:xfrm>
            <a:off x="993148" y="3629565"/>
            <a:ext cx="2051700" cy="238500"/>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Clr>
                <a:srgbClr val="000000"/>
              </a:buClr>
              <a:buSzPts val="1100"/>
              <a:buFont typeface="Inter"/>
              <a:buNone/>
            </a:pPr>
            <a:r>
              <a:rPr b="1" i="0" lang="en-US" sz="1100" u="none" cap="none" strike="noStrike">
                <a:solidFill>
                  <a:schemeClr val="accent2"/>
                </a:solidFill>
                <a:latin typeface="Inter"/>
                <a:ea typeface="Inter"/>
                <a:cs typeface="Inter"/>
                <a:sym typeface="Inter"/>
              </a:rPr>
              <a:t>Molecular Similarity Search</a:t>
            </a:r>
            <a:endParaRPr b="1" i="0" sz="1100" u="none" cap="none" strike="noStrike">
              <a:solidFill>
                <a:schemeClr val="accent2"/>
              </a:solidFill>
              <a:latin typeface="Inter"/>
              <a:ea typeface="Inter"/>
              <a:cs typeface="Inter"/>
              <a:sym typeface="Inter"/>
            </a:endParaRPr>
          </a:p>
        </p:txBody>
      </p:sp>
      <p:sp>
        <p:nvSpPr>
          <p:cNvPr id="252" name="Google Shape;252;g2f0a7fbfd2b_0_2474"/>
          <p:cNvSpPr txBox="1"/>
          <p:nvPr/>
        </p:nvSpPr>
        <p:spPr>
          <a:xfrm>
            <a:off x="993148" y="3843494"/>
            <a:ext cx="1957200" cy="526500"/>
          </a:xfrm>
          <a:prstGeom prst="rect">
            <a:avLst/>
          </a:prstGeom>
          <a:noFill/>
          <a:ln>
            <a:noFill/>
          </a:ln>
        </p:spPr>
        <p:txBody>
          <a:bodyPr anchorCtr="0" anchor="t" bIns="34275" lIns="34275" spcFirstLastPara="1" rIns="34275" wrap="square" tIns="34275">
            <a:spAutoFit/>
          </a:bodyPr>
          <a:lstStyle/>
          <a:p>
            <a:pPr indent="0" lvl="0" marL="0" marR="0" rtl="0" algn="l">
              <a:lnSpc>
                <a:spcPct val="115000"/>
              </a:lnSpc>
              <a:spcBef>
                <a:spcPts val="400"/>
              </a:spcBef>
              <a:spcAft>
                <a:spcPts val="400"/>
              </a:spcAft>
              <a:buClr>
                <a:srgbClr val="000000"/>
              </a:buClr>
              <a:buSzPts val="900"/>
              <a:buFont typeface="Inter"/>
              <a:buNone/>
            </a:pPr>
            <a:r>
              <a:rPr b="0" i="0" lang="en-US" sz="900" u="none" cap="none" strike="noStrike">
                <a:solidFill>
                  <a:schemeClr val="dk1"/>
                </a:solidFill>
                <a:latin typeface="Inter"/>
                <a:ea typeface="Inter"/>
                <a:cs typeface="Inter"/>
                <a:sym typeface="Inter"/>
              </a:rPr>
              <a:t>Search for similar substructures, superstructures, and other structures for a specific  molecule. </a:t>
            </a:r>
            <a:endParaRPr b="0" i="0" sz="900" u="none" cap="none" strike="noStrike">
              <a:solidFill>
                <a:schemeClr val="dk1"/>
              </a:solidFill>
              <a:latin typeface="Inter"/>
              <a:ea typeface="Inter"/>
              <a:cs typeface="Inter"/>
              <a:sym typeface="Inter"/>
            </a:endParaRPr>
          </a:p>
        </p:txBody>
      </p:sp>
      <p:sp>
        <p:nvSpPr>
          <p:cNvPr id="253" name="Google Shape;253;g2f0a7fbfd2b_0_2474"/>
          <p:cNvSpPr txBox="1"/>
          <p:nvPr/>
        </p:nvSpPr>
        <p:spPr>
          <a:xfrm>
            <a:off x="3754543" y="3629565"/>
            <a:ext cx="1957200" cy="238500"/>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Clr>
                <a:srgbClr val="000000"/>
              </a:buClr>
              <a:buSzPts val="1100"/>
              <a:buFont typeface="Inter"/>
              <a:buNone/>
            </a:pPr>
            <a:r>
              <a:rPr b="1" i="0" lang="en-US" sz="1100" u="none" cap="none" strike="noStrike">
                <a:solidFill>
                  <a:schemeClr val="accent2"/>
                </a:solidFill>
                <a:latin typeface="Inter"/>
                <a:ea typeface="Inter"/>
                <a:cs typeface="Inter"/>
                <a:sym typeface="Inter"/>
              </a:rPr>
              <a:t>Anomaly Detection</a:t>
            </a:r>
            <a:endParaRPr b="1" i="0" sz="1100" u="none" cap="none" strike="noStrike">
              <a:solidFill>
                <a:schemeClr val="accent2"/>
              </a:solidFill>
              <a:latin typeface="Inter"/>
              <a:ea typeface="Inter"/>
              <a:cs typeface="Inter"/>
              <a:sym typeface="Inter"/>
            </a:endParaRPr>
          </a:p>
        </p:txBody>
      </p:sp>
      <p:sp>
        <p:nvSpPr>
          <p:cNvPr id="254" name="Google Shape;254;g2f0a7fbfd2b_0_2474"/>
          <p:cNvSpPr txBox="1"/>
          <p:nvPr/>
        </p:nvSpPr>
        <p:spPr>
          <a:xfrm>
            <a:off x="3754543" y="3843494"/>
            <a:ext cx="1957200" cy="526500"/>
          </a:xfrm>
          <a:prstGeom prst="rect">
            <a:avLst/>
          </a:prstGeom>
          <a:noFill/>
          <a:ln>
            <a:noFill/>
          </a:ln>
        </p:spPr>
        <p:txBody>
          <a:bodyPr anchorCtr="0" anchor="t" bIns="34275" lIns="34275" spcFirstLastPara="1" rIns="34275" wrap="square" tIns="34275">
            <a:spAutoFit/>
          </a:bodyPr>
          <a:lstStyle/>
          <a:p>
            <a:pPr indent="0" lvl="0" marL="0" marR="0" rtl="0" algn="l">
              <a:lnSpc>
                <a:spcPct val="115000"/>
              </a:lnSpc>
              <a:spcBef>
                <a:spcPts val="400"/>
              </a:spcBef>
              <a:spcAft>
                <a:spcPts val="400"/>
              </a:spcAft>
              <a:buClr>
                <a:srgbClr val="000000"/>
              </a:buClr>
              <a:buSzPts val="900"/>
              <a:buFont typeface="Inter"/>
              <a:buNone/>
            </a:pPr>
            <a:r>
              <a:rPr b="0" i="0" lang="en-US" sz="900" u="none" cap="none" strike="noStrike">
                <a:solidFill>
                  <a:schemeClr val="dk1"/>
                </a:solidFill>
                <a:latin typeface="Inter"/>
                <a:ea typeface="Inter"/>
                <a:cs typeface="Inter"/>
                <a:sym typeface="Inter"/>
              </a:rPr>
              <a:t>Detect data points, events, and observations that deviate significantly from the usual pattern </a:t>
            </a:r>
            <a:endParaRPr b="0" i="0" sz="900" u="none" cap="none" strike="noStrike">
              <a:solidFill>
                <a:schemeClr val="dk1"/>
              </a:solidFill>
              <a:latin typeface="Inter"/>
              <a:ea typeface="Inter"/>
              <a:cs typeface="Inter"/>
              <a:sym typeface="Inter"/>
            </a:endParaRPr>
          </a:p>
        </p:txBody>
      </p:sp>
      <p:sp>
        <p:nvSpPr>
          <p:cNvPr id="255" name="Google Shape;255;g2f0a7fbfd2b_0_2474"/>
          <p:cNvSpPr txBox="1"/>
          <p:nvPr/>
        </p:nvSpPr>
        <p:spPr>
          <a:xfrm>
            <a:off x="6498718" y="3629565"/>
            <a:ext cx="2128200" cy="238500"/>
          </a:xfrm>
          <a:prstGeom prst="rect">
            <a:avLst/>
          </a:prstGeom>
          <a:noFill/>
          <a:ln>
            <a:noFill/>
          </a:ln>
        </p:spPr>
        <p:txBody>
          <a:bodyPr anchorCtr="0" anchor="t" bIns="34275" lIns="34275" spcFirstLastPara="1" rIns="34275" wrap="square" tIns="34275">
            <a:spAutoFit/>
          </a:bodyPr>
          <a:lstStyle/>
          <a:p>
            <a:pPr indent="0" lvl="0" marL="0" marR="0" rtl="0" algn="l">
              <a:spcBef>
                <a:spcPts val="0"/>
              </a:spcBef>
              <a:spcAft>
                <a:spcPts val="0"/>
              </a:spcAft>
              <a:buClr>
                <a:srgbClr val="000000"/>
              </a:buClr>
              <a:buSzPts val="1100"/>
              <a:buFont typeface="Inter"/>
              <a:buNone/>
            </a:pPr>
            <a:r>
              <a:rPr b="1" i="0" lang="en-US" sz="1100" u="none" cap="none" strike="noStrike">
                <a:solidFill>
                  <a:schemeClr val="accent2"/>
                </a:solidFill>
                <a:latin typeface="Inter"/>
                <a:ea typeface="Inter"/>
                <a:cs typeface="Inter"/>
                <a:sym typeface="Inter"/>
              </a:rPr>
              <a:t>Multimodal Similarity Search</a:t>
            </a:r>
            <a:endParaRPr b="1" i="0" sz="1100" u="none" cap="none" strike="noStrike">
              <a:solidFill>
                <a:schemeClr val="accent2"/>
              </a:solidFill>
              <a:latin typeface="Inter"/>
              <a:ea typeface="Inter"/>
              <a:cs typeface="Inter"/>
              <a:sym typeface="Inter"/>
            </a:endParaRPr>
          </a:p>
        </p:txBody>
      </p:sp>
      <p:sp>
        <p:nvSpPr>
          <p:cNvPr id="256" name="Google Shape;256;g2f0a7fbfd2b_0_2474"/>
          <p:cNvSpPr txBox="1"/>
          <p:nvPr/>
        </p:nvSpPr>
        <p:spPr>
          <a:xfrm>
            <a:off x="6498718" y="3843494"/>
            <a:ext cx="1957200" cy="526500"/>
          </a:xfrm>
          <a:prstGeom prst="rect">
            <a:avLst/>
          </a:prstGeom>
          <a:noFill/>
          <a:ln>
            <a:noFill/>
          </a:ln>
        </p:spPr>
        <p:txBody>
          <a:bodyPr anchorCtr="0" anchor="t" bIns="34275" lIns="34275" spcFirstLastPara="1" rIns="34275" wrap="square" tIns="34275">
            <a:spAutoFit/>
          </a:bodyPr>
          <a:lstStyle/>
          <a:p>
            <a:pPr indent="0" lvl="0" marL="0" marR="0" rtl="0" algn="l">
              <a:lnSpc>
                <a:spcPct val="115000"/>
              </a:lnSpc>
              <a:spcBef>
                <a:spcPts val="400"/>
              </a:spcBef>
              <a:spcAft>
                <a:spcPts val="400"/>
              </a:spcAft>
              <a:buClr>
                <a:srgbClr val="000000"/>
              </a:buClr>
              <a:buSzPts val="900"/>
              <a:buFont typeface="Inter"/>
              <a:buNone/>
            </a:pPr>
            <a:r>
              <a:rPr b="0" i="0" lang="en-US" sz="900" u="none" cap="none" strike="noStrike">
                <a:solidFill>
                  <a:schemeClr val="dk1"/>
                </a:solidFill>
                <a:latin typeface="Inter"/>
                <a:ea typeface="Inter"/>
                <a:cs typeface="Inter"/>
                <a:sym typeface="Inter"/>
              </a:rPr>
              <a:t>Search over multiple types of data simultaneously, e.g. text and images</a:t>
            </a:r>
            <a:endParaRPr b="0" i="0" sz="900" u="none" cap="none" strike="noStrike">
              <a:solidFill>
                <a:schemeClr val="dk1"/>
              </a:solidFill>
              <a:latin typeface="Inter"/>
              <a:ea typeface="Inter"/>
              <a:cs typeface="Inter"/>
              <a:sym typeface="Inter"/>
            </a:endParaRPr>
          </a:p>
        </p:txBody>
      </p:sp>
      <p:sp>
        <p:nvSpPr>
          <p:cNvPr id="257" name="Google Shape;257;g2f0a7fbfd2b_0_2474"/>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Clr>
                <a:schemeClr val="dk1"/>
              </a:buClr>
              <a:buSzPts val="2300"/>
              <a:buFont typeface="Arial"/>
              <a:buNone/>
            </a:pPr>
            <a:r>
              <a:rPr lang="en-US" sz="3200"/>
              <a:t>S</a:t>
            </a:r>
            <a:r>
              <a:rPr lang="en-US" sz="3200">
                <a:solidFill>
                  <a:schemeClr val="dk1"/>
                </a:solidFill>
              </a:rPr>
              <a:t>earch across various types of unstructured data </a:t>
            </a:r>
            <a:endParaRPr sz="3200"/>
          </a:p>
        </p:txBody>
      </p:sp>
      <p:pic>
        <p:nvPicPr>
          <p:cNvPr id="258" name="Google Shape;258;g2f0a7fbfd2b_0_2474"/>
          <p:cNvPicPr preferRelativeResize="0"/>
          <p:nvPr/>
        </p:nvPicPr>
        <p:blipFill rotWithShape="1">
          <a:blip r:embed="rId3">
            <a:alphaModFix/>
          </a:blip>
          <a:srcRect b="0" l="0" r="0" t="0"/>
          <a:stretch/>
        </p:blipFill>
        <p:spPr>
          <a:xfrm>
            <a:off x="500651" y="2407208"/>
            <a:ext cx="431569" cy="431569"/>
          </a:xfrm>
          <a:prstGeom prst="rect">
            <a:avLst/>
          </a:prstGeom>
          <a:noFill/>
          <a:ln>
            <a:noFill/>
          </a:ln>
        </p:spPr>
      </p:pic>
      <p:pic>
        <p:nvPicPr>
          <p:cNvPr id="259" name="Google Shape;259;g2f0a7fbfd2b_0_2474"/>
          <p:cNvPicPr preferRelativeResize="0"/>
          <p:nvPr/>
        </p:nvPicPr>
        <p:blipFill rotWithShape="1">
          <a:blip r:embed="rId4">
            <a:alphaModFix/>
          </a:blip>
          <a:srcRect b="0" l="0" r="0" t="0"/>
          <a:stretch/>
        </p:blipFill>
        <p:spPr>
          <a:xfrm>
            <a:off x="500651" y="3616228"/>
            <a:ext cx="431569" cy="431569"/>
          </a:xfrm>
          <a:prstGeom prst="rect">
            <a:avLst/>
          </a:prstGeom>
          <a:noFill/>
          <a:ln>
            <a:noFill/>
          </a:ln>
        </p:spPr>
      </p:pic>
      <p:pic>
        <p:nvPicPr>
          <p:cNvPr id="260" name="Google Shape;260;g2f0a7fbfd2b_0_2474"/>
          <p:cNvPicPr preferRelativeResize="0"/>
          <p:nvPr/>
        </p:nvPicPr>
        <p:blipFill rotWithShape="1">
          <a:blip r:embed="rId5">
            <a:alphaModFix/>
          </a:blip>
          <a:srcRect b="0" l="0" r="0" t="0"/>
          <a:stretch/>
        </p:blipFill>
        <p:spPr>
          <a:xfrm>
            <a:off x="3248553" y="1261895"/>
            <a:ext cx="431569" cy="431569"/>
          </a:xfrm>
          <a:prstGeom prst="rect">
            <a:avLst/>
          </a:prstGeom>
          <a:noFill/>
          <a:ln>
            <a:noFill/>
          </a:ln>
        </p:spPr>
      </p:pic>
      <p:pic>
        <p:nvPicPr>
          <p:cNvPr id="261" name="Google Shape;261;g2f0a7fbfd2b_0_2474"/>
          <p:cNvPicPr preferRelativeResize="0"/>
          <p:nvPr/>
        </p:nvPicPr>
        <p:blipFill rotWithShape="1">
          <a:blip r:embed="rId6">
            <a:alphaModFix/>
          </a:blip>
          <a:srcRect b="0" l="0" r="0" t="0"/>
          <a:stretch/>
        </p:blipFill>
        <p:spPr>
          <a:xfrm>
            <a:off x="3248553" y="3616228"/>
            <a:ext cx="431569" cy="431569"/>
          </a:xfrm>
          <a:prstGeom prst="rect">
            <a:avLst/>
          </a:prstGeom>
          <a:noFill/>
          <a:ln>
            <a:noFill/>
          </a:ln>
        </p:spPr>
      </p:pic>
      <p:pic>
        <p:nvPicPr>
          <p:cNvPr id="262" name="Google Shape;262;g2f0a7fbfd2b_0_2474"/>
          <p:cNvPicPr preferRelativeResize="0"/>
          <p:nvPr/>
        </p:nvPicPr>
        <p:blipFill rotWithShape="1">
          <a:blip r:embed="rId7">
            <a:alphaModFix/>
          </a:blip>
          <a:srcRect b="0" l="0" r="0" t="0"/>
          <a:stretch/>
        </p:blipFill>
        <p:spPr>
          <a:xfrm>
            <a:off x="6013659" y="1261895"/>
            <a:ext cx="431569" cy="431569"/>
          </a:xfrm>
          <a:prstGeom prst="rect">
            <a:avLst/>
          </a:prstGeom>
          <a:noFill/>
          <a:ln>
            <a:noFill/>
          </a:ln>
        </p:spPr>
      </p:pic>
      <p:pic>
        <p:nvPicPr>
          <p:cNvPr id="263" name="Google Shape;263;g2f0a7fbfd2b_0_2474"/>
          <p:cNvPicPr preferRelativeResize="0"/>
          <p:nvPr/>
        </p:nvPicPr>
        <p:blipFill rotWithShape="1">
          <a:blip r:embed="rId8">
            <a:alphaModFix/>
          </a:blip>
          <a:srcRect b="0" l="0" r="0" t="0"/>
          <a:stretch/>
        </p:blipFill>
        <p:spPr>
          <a:xfrm>
            <a:off x="6013659" y="2414250"/>
            <a:ext cx="431569" cy="431569"/>
          </a:xfrm>
          <a:prstGeom prst="rect">
            <a:avLst/>
          </a:prstGeom>
          <a:noFill/>
          <a:ln>
            <a:noFill/>
          </a:ln>
        </p:spPr>
      </p:pic>
      <p:pic>
        <p:nvPicPr>
          <p:cNvPr id="264" name="Google Shape;264;g2f0a7fbfd2b_0_2474"/>
          <p:cNvPicPr preferRelativeResize="0"/>
          <p:nvPr/>
        </p:nvPicPr>
        <p:blipFill rotWithShape="1">
          <a:blip r:embed="rId9">
            <a:alphaModFix/>
          </a:blip>
          <a:srcRect b="0" l="0" r="0" t="0"/>
          <a:stretch/>
        </p:blipFill>
        <p:spPr>
          <a:xfrm>
            <a:off x="6013659" y="3616228"/>
            <a:ext cx="431569" cy="431569"/>
          </a:xfrm>
          <a:prstGeom prst="rect">
            <a:avLst/>
          </a:prstGeom>
          <a:noFill/>
          <a:ln>
            <a:noFill/>
          </a:ln>
        </p:spPr>
      </p:pic>
      <p:pic>
        <p:nvPicPr>
          <p:cNvPr id="265" name="Google Shape;265;g2f0a7fbfd2b_0_2474"/>
          <p:cNvPicPr preferRelativeResize="0"/>
          <p:nvPr/>
        </p:nvPicPr>
        <p:blipFill rotWithShape="1">
          <a:blip r:embed="rId10">
            <a:alphaModFix/>
          </a:blip>
          <a:srcRect b="0" l="0" r="0" t="0"/>
          <a:stretch/>
        </p:blipFill>
        <p:spPr>
          <a:xfrm>
            <a:off x="3248553" y="2412990"/>
            <a:ext cx="431569" cy="431569"/>
          </a:xfrm>
          <a:prstGeom prst="rect">
            <a:avLst/>
          </a:prstGeom>
          <a:noFill/>
          <a:ln>
            <a:noFill/>
          </a:ln>
        </p:spPr>
      </p:pic>
      <p:pic>
        <p:nvPicPr>
          <p:cNvPr id="266" name="Google Shape;266;g2f0a7fbfd2b_0_2474"/>
          <p:cNvPicPr preferRelativeResize="0"/>
          <p:nvPr/>
        </p:nvPicPr>
        <p:blipFill rotWithShape="1">
          <a:blip r:embed="rId11">
            <a:alphaModFix/>
          </a:blip>
          <a:srcRect b="0" l="0" r="0" t="0"/>
          <a:stretch/>
        </p:blipFill>
        <p:spPr>
          <a:xfrm>
            <a:off x="500651" y="1261895"/>
            <a:ext cx="431569" cy="431569"/>
          </a:xfrm>
          <a:prstGeom prst="rect">
            <a:avLst/>
          </a:prstGeom>
          <a:noFill/>
          <a:ln>
            <a:noFill/>
          </a:ln>
        </p:spPr>
      </p:pic>
      <p:pic>
        <p:nvPicPr>
          <p:cNvPr id="267" name="Google Shape;267;g2f0a7fbfd2b_0_2474"/>
          <p:cNvPicPr preferRelativeResize="0"/>
          <p:nvPr/>
        </p:nvPicPr>
        <p:blipFill>
          <a:blip r:embed="rId12">
            <a:alphaModFix/>
          </a:blip>
          <a:stretch>
            <a:fillRect/>
          </a:stretch>
        </p:blipFill>
        <p:spPr>
          <a:xfrm>
            <a:off x="8694411" y="123771"/>
            <a:ext cx="332703" cy="2888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f0a7fbfd2b_0_2060"/>
          <p:cNvSpPr txBox="1"/>
          <p:nvPr>
            <p:ph type="title"/>
          </p:nvPr>
        </p:nvSpPr>
        <p:spPr>
          <a:xfrm>
            <a:off x="436628" y="1642408"/>
            <a:ext cx="4775400" cy="1442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6000"/>
              <a:buFont typeface="Inter"/>
              <a:buNone/>
            </a:pPr>
            <a:r>
              <a:rPr lang="en-US"/>
              <a:t>02</a:t>
            </a:r>
            <a:endParaRPr/>
          </a:p>
        </p:txBody>
      </p:sp>
      <p:sp>
        <p:nvSpPr>
          <p:cNvPr id="274" name="Google Shape;274;g2f0a7fbfd2b_0_2060"/>
          <p:cNvSpPr txBox="1"/>
          <p:nvPr>
            <p:ph idx="1" type="body"/>
          </p:nvPr>
        </p:nvSpPr>
        <p:spPr>
          <a:xfrm>
            <a:off x="436628" y="3259230"/>
            <a:ext cx="4073100" cy="207600"/>
          </a:xfrm>
          <a:prstGeom prst="rect">
            <a:avLst/>
          </a:prstGeom>
          <a:noFill/>
          <a:ln>
            <a:noFill/>
          </a:ln>
        </p:spPr>
        <p:txBody>
          <a:bodyPr anchorCtr="0" anchor="ctr" bIns="34275" lIns="0" spcFirstLastPara="1" rIns="0" wrap="square" tIns="34275">
            <a:noAutofit/>
          </a:bodyPr>
          <a:lstStyle/>
          <a:p>
            <a:pPr indent="0" lvl="0" marL="0" rtl="0" algn="l">
              <a:spcBef>
                <a:spcPts val="300"/>
              </a:spcBef>
              <a:spcAft>
                <a:spcPts val="0"/>
              </a:spcAft>
              <a:buClr>
                <a:schemeClr val="dk1"/>
              </a:buClr>
              <a:buSzPts val="1100"/>
              <a:buNone/>
            </a:pPr>
            <a:r>
              <a:rPr lang="en-US" sz="3000"/>
              <a:t>Milvus with .NET</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f0a7fbfd2b_0_2036"/>
          <p:cNvSpPr txBox="1"/>
          <p:nvPr>
            <p:ph type="title"/>
          </p:nvPr>
        </p:nvSpPr>
        <p:spPr>
          <a:xfrm>
            <a:off x="428008" y="316521"/>
            <a:ext cx="82638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000"/>
              <a:buFont typeface="Open Sans ExtraBold"/>
              <a:buNone/>
            </a:pPr>
            <a:r>
              <a:rPr lang="en-US"/>
              <a:t>.NET SDK</a:t>
            </a:r>
            <a:endParaRPr/>
          </a:p>
        </p:txBody>
      </p:sp>
      <p:sp>
        <p:nvSpPr>
          <p:cNvPr id="280" name="Google Shape;280;g2f0a7fbfd2b_0_2036"/>
          <p:cNvSpPr txBox="1"/>
          <p:nvPr>
            <p:ph idx="1" type="body"/>
          </p:nvPr>
        </p:nvSpPr>
        <p:spPr>
          <a:xfrm>
            <a:off x="428008" y="1016060"/>
            <a:ext cx="3383400" cy="261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200"/>
              <a:buFont typeface="Open Sans ExtraBold"/>
              <a:buNone/>
            </a:pPr>
            <a:r>
              <a:rPr lang="en-US" sz="1700"/>
              <a:t>C# SDK</a:t>
            </a:r>
            <a:endParaRPr sz="1700"/>
          </a:p>
        </p:txBody>
      </p:sp>
      <p:sp>
        <p:nvSpPr>
          <p:cNvPr id="281" name="Google Shape;281;g2f0a7fbfd2b_0_2036"/>
          <p:cNvSpPr txBox="1"/>
          <p:nvPr>
            <p:ph idx="2" type="body"/>
          </p:nvPr>
        </p:nvSpPr>
        <p:spPr>
          <a:xfrm>
            <a:off x="523856" y="2037356"/>
            <a:ext cx="8072100" cy="2351100"/>
          </a:xfrm>
          <a:prstGeom prst="rect">
            <a:avLst/>
          </a:prstGeom>
          <a:noFill/>
          <a:ln>
            <a:noFill/>
          </a:ln>
        </p:spPr>
        <p:txBody>
          <a:bodyPr anchorCtr="0" anchor="t" bIns="0" lIns="0" spcFirstLastPara="1" rIns="0" wrap="square" tIns="0">
            <a:spAutoFit/>
          </a:bodyPr>
          <a:lstStyle/>
          <a:p>
            <a:pPr indent="0" lvl="0" marL="0" rtl="0" algn="l">
              <a:spcBef>
                <a:spcPts val="600"/>
              </a:spcBef>
              <a:spcAft>
                <a:spcPts val="0"/>
              </a:spcAft>
              <a:buNone/>
            </a:pPr>
            <a:r>
              <a:rPr b="1" lang="en-US" sz="2100"/>
              <a:t>dotnet add package Milvus.Client --version 2.2.2-preview.6</a:t>
            </a:r>
            <a:endParaRPr b="1" sz="2100"/>
          </a:p>
          <a:p>
            <a:pPr indent="0" lvl="0" marL="0" rtl="0" algn="l">
              <a:lnSpc>
                <a:spcPct val="131250"/>
              </a:lnSpc>
              <a:spcBef>
                <a:spcPts val="2900"/>
              </a:spcBef>
              <a:spcAft>
                <a:spcPts val="0"/>
              </a:spcAft>
              <a:buNone/>
            </a:pPr>
            <a:r>
              <a:rPr b="1" lang="en-US" sz="2000">
                <a:solidFill>
                  <a:srgbClr val="191919"/>
                </a:solidFill>
                <a:highlight>
                  <a:srgbClr val="FFFFFF"/>
                </a:highlight>
                <a:latin typeface="Inter"/>
                <a:ea typeface="Inter"/>
                <a:cs typeface="Inter"/>
                <a:sym typeface="Inter"/>
              </a:rPr>
              <a:t>Requirement</a:t>
            </a:r>
            <a:endParaRPr b="1" sz="2000">
              <a:solidFill>
                <a:srgbClr val="191919"/>
              </a:solidFill>
              <a:highlight>
                <a:srgbClr val="FFFFFF"/>
              </a:highlight>
              <a:latin typeface="Inter"/>
              <a:ea typeface="Inter"/>
              <a:cs typeface="Inter"/>
              <a:sym typeface="Inter"/>
            </a:endParaRPr>
          </a:p>
          <a:p>
            <a:pPr indent="-254000" lvl="0" marL="342900" rtl="0" algn="l">
              <a:lnSpc>
                <a:spcPct val="150000"/>
              </a:lnSpc>
              <a:spcBef>
                <a:spcPts val="1100"/>
              </a:spcBef>
              <a:spcAft>
                <a:spcPts val="0"/>
              </a:spcAft>
              <a:buClr>
                <a:srgbClr val="000000"/>
              </a:buClr>
              <a:buSzPts val="1400"/>
              <a:buFont typeface="Inter"/>
              <a:buChar char="●"/>
            </a:pPr>
            <a:r>
              <a:rPr b="1" lang="en-US" sz="1400">
                <a:solidFill>
                  <a:srgbClr val="000000"/>
                </a:solidFill>
                <a:highlight>
                  <a:srgbClr val="FFFFFF"/>
                </a:highlight>
                <a:latin typeface="Inter"/>
                <a:ea typeface="Inter"/>
                <a:cs typeface="Inter"/>
                <a:sym typeface="Inter"/>
              </a:rPr>
              <a:t>.NET Core 2.1+</a:t>
            </a:r>
            <a:endParaRPr b="1" sz="1400">
              <a:solidFill>
                <a:srgbClr val="000000"/>
              </a:solidFill>
              <a:highlight>
                <a:srgbClr val="FFFFFF"/>
              </a:highlight>
              <a:latin typeface="Inter"/>
              <a:ea typeface="Inter"/>
              <a:cs typeface="Inter"/>
              <a:sym typeface="Inter"/>
            </a:endParaRPr>
          </a:p>
          <a:p>
            <a:pPr indent="-254000" lvl="0" marL="342900" rtl="0" algn="l">
              <a:lnSpc>
                <a:spcPct val="150000"/>
              </a:lnSpc>
              <a:spcBef>
                <a:spcPts val="0"/>
              </a:spcBef>
              <a:spcAft>
                <a:spcPts val="0"/>
              </a:spcAft>
              <a:buClr>
                <a:srgbClr val="000000"/>
              </a:buClr>
              <a:buSzPts val="1400"/>
              <a:buFont typeface="Inter"/>
              <a:buChar char="●"/>
            </a:pPr>
            <a:r>
              <a:rPr b="1" lang="en-US" sz="1400">
                <a:solidFill>
                  <a:srgbClr val="000000"/>
                </a:solidFill>
                <a:highlight>
                  <a:srgbClr val="FFFFFF"/>
                </a:highlight>
                <a:latin typeface="Inter"/>
                <a:ea typeface="Inter"/>
                <a:cs typeface="Inter"/>
                <a:sym typeface="Inter"/>
              </a:rPr>
              <a:t>.NET Framework 4.6.1+</a:t>
            </a:r>
            <a:endParaRPr b="1" sz="1400">
              <a:solidFill>
                <a:srgbClr val="191919"/>
              </a:solidFill>
              <a:highlight>
                <a:srgbClr val="FFFFFF"/>
              </a:highlight>
              <a:latin typeface="Inter"/>
              <a:ea typeface="Inter"/>
              <a:cs typeface="Inter"/>
              <a:sym typeface="Inter"/>
            </a:endParaRPr>
          </a:p>
          <a:p>
            <a:pPr indent="0" lvl="0" marL="0" marR="0" rtl="0" algn="l">
              <a:lnSpc>
                <a:spcPct val="100000"/>
              </a:lnSpc>
              <a:spcBef>
                <a:spcPts val="1100"/>
              </a:spcBef>
              <a:spcAft>
                <a:spcPts val="0"/>
              </a:spcAft>
              <a:buNone/>
            </a:pPr>
            <a:r>
              <a:t/>
            </a:r>
            <a:endParaRPr b="1" sz="2100"/>
          </a:p>
        </p:txBody>
      </p:sp>
      <p:sp>
        <p:nvSpPr>
          <p:cNvPr id="282" name="Google Shape;282;g2f0a7fbfd2b_0_2036"/>
          <p:cNvSpPr txBox="1"/>
          <p:nvPr/>
        </p:nvSpPr>
        <p:spPr>
          <a:xfrm>
            <a:off x="475950" y="4355513"/>
            <a:ext cx="6446100" cy="969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800" u="sng">
                <a:solidFill>
                  <a:schemeClr val="hlink"/>
                </a:solidFill>
                <a:latin typeface="Open Sans"/>
                <a:ea typeface="Open Sans"/>
                <a:cs typeface="Open Sans"/>
                <a:sym typeface="Open Sans"/>
                <a:hlinkClick r:id="rId3"/>
              </a:rPr>
              <a:t>https://milvus.io/docs/v2.2.x/install-csharp.md</a:t>
            </a:r>
            <a:endParaRPr b="1" sz="1800">
              <a:latin typeface="Open Sans"/>
              <a:ea typeface="Open Sans"/>
              <a:cs typeface="Open Sans"/>
              <a:sym typeface="Open Sans"/>
            </a:endParaRPr>
          </a:p>
          <a:p>
            <a:pPr indent="0" lvl="0" marL="0" rtl="0" algn="l">
              <a:spcBef>
                <a:spcPts val="0"/>
              </a:spcBef>
              <a:spcAft>
                <a:spcPts val="0"/>
              </a:spcAft>
              <a:buNone/>
            </a:pPr>
            <a:r>
              <a:rPr b="1" lang="en-US" sz="1800" u="sng">
                <a:solidFill>
                  <a:schemeClr val="hlink"/>
                </a:solidFill>
                <a:latin typeface="Open Sans"/>
                <a:ea typeface="Open Sans"/>
                <a:cs typeface="Open Sans"/>
                <a:sym typeface="Open Sans"/>
                <a:hlinkClick r:id="rId4"/>
              </a:rPr>
              <a:t>https://github.com/milvus-io/milvus-sdk-csharp</a:t>
            </a:r>
            <a:r>
              <a:rPr b="1" lang="en-US" sz="1800">
                <a:latin typeface="Open Sans"/>
                <a:ea typeface="Open Sans"/>
                <a:cs typeface="Open Sans"/>
                <a:sym typeface="Open Sans"/>
              </a:rPr>
              <a:t> </a:t>
            </a:r>
            <a:r>
              <a:rPr b="1" lang="en-US" sz="1800">
                <a:latin typeface="Open Sans"/>
                <a:ea typeface="Open Sans"/>
                <a:cs typeface="Open Sans"/>
                <a:sym typeface="Open Sans"/>
              </a:rPr>
              <a:t> </a:t>
            </a:r>
            <a:endParaRPr b="1" sz="1800">
              <a:latin typeface="Open Sans"/>
              <a:ea typeface="Open Sans"/>
              <a:cs typeface="Open Sans"/>
              <a:sym typeface="Open Sans"/>
            </a:endParaRPr>
          </a:p>
          <a:p>
            <a:pPr indent="0" lvl="0" marL="0" rtl="0" algn="l">
              <a:spcBef>
                <a:spcPts val="0"/>
              </a:spcBef>
              <a:spcAft>
                <a:spcPts val="0"/>
              </a:spcAft>
              <a:buNone/>
            </a:pPr>
            <a:r>
              <a:t/>
            </a:r>
            <a:endParaRPr b="1" sz="1800">
              <a:latin typeface="Open Sans"/>
              <a:ea typeface="Open Sans"/>
              <a:cs typeface="Open Sans"/>
              <a:sym typeface="Open Sans"/>
            </a:endParaRPr>
          </a:p>
        </p:txBody>
      </p:sp>
      <p:pic>
        <p:nvPicPr>
          <p:cNvPr id="283" name="Google Shape;283;g2f0a7fbfd2b_0_2036"/>
          <p:cNvPicPr preferRelativeResize="0"/>
          <p:nvPr/>
        </p:nvPicPr>
        <p:blipFill>
          <a:blip r:embed="rId5">
            <a:alphaModFix/>
          </a:blip>
          <a:stretch>
            <a:fillRect/>
          </a:stretch>
        </p:blipFill>
        <p:spPr>
          <a:xfrm>
            <a:off x="7034662" y="57619"/>
            <a:ext cx="2037412" cy="2037412"/>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f0a7fbfd2b_0_2107"/>
          <p:cNvSpPr txBox="1"/>
          <p:nvPr>
            <p:ph type="title"/>
          </p:nvPr>
        </p:nvSpPr>
        <p:spPr>
          <a:xfrm>
            <a:off x="428008" y="316521"/>
            <a:ext cx="82638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000"/>
              <a:buFont typeface="Open Sans ExtraBold"/>
              <a:buNone/>
            </a:pPr>
            <a:r>
              <a:rPr lang="en-US"/>
              <a:t>.NET C# Example</a:t>
            </a:r>
            <a:endParaRPr/>
          </a:p>
        </p:txBody>
      </p:sp>
      <p:pic>
        <p:nvPicPr>
          <p:cNvPr id="289" name="Google Shape;289;g2f0a7fbfd2b_0_2107"/>
          <p:cNvPicPr preferRelativeResize="0"/>
          <p:nvPr/>
        </p:nvPicPr>
        <p:blipFill>
          <a:blip r:embed="rId3">
            <a:alphaModFix/>
          </a:blip>
          <a:stretch>
            <a:fillRect/>
          </a:stretch>
        </p:blipFill>
        <p:spPr>
          <a:xfrm>
            <a:off x="428625" y="934275"/>
            <a:ext cx="4409754" cy="4167471"/>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f0a7fbfd2b_0_2066"/>
          <p:cNvSpPr txBox="1"/>
          <p:nvPr>
            <p:ph type="title"/>
          </p:nvPr>
        </p:nvSpPr>
        <p:spPr>
          <a:xfrm>
            <a:off x="436628" y="1642408"/>
            <a:ext cx="4775400" cy="1442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6000"/>
              <a:buFont typeface="Inter"/>
              <a:buNone/>
            </a:pPr>
            <a:r>
              <a:rPr lang="en-US"/>
              <a:t>03</a:t>
            </a:r>
            <a:endParaRPr/>
          </a:p>
        </p:txBody>
      </p:sp>
      <p:sp>
        <p:nvSpPr>
          <p:cNvPr id="296" name="Google Shape;296;g2f0a7fbfd2b_0_2066"/>
          <p:cNvSpPr txBox="1"/>
          <p:nvPr>
            <p:ph idx="1" type="body"/>
          </p:nvPr>
        </p:nvSpPr>
        <p:spPr>
          <a:xfrm>
            <a:off x="436628" y="3259230"/>
            <a:ext cx="4073100" cy="207600"/>
          </a:xfrm>
          <a:prstGeom prst="rect">
            <a:avLst/>
          </a:prstGeom>
          <a:noFill/>
          <a:ln>
            <a:noFill/>
          </a:ln>
        </p:spPr>
        <p:txBody>
          <a:bodyPr anchorCtr="0" anchor="ctr" bIns="34275" lIns="0" spcFirstLastPara="1" rIns="0" wrap="square" tIns="34275">
            <a:noAutofit/>
          </a:bodyPr>
          <a:lstStyle/>
          <a:p>
            <a:pPr indent="0" lvl="0" marL="0" rtl="0" algn="l">
              <a:spcBef>
                <a:spcPts val="300"/>
              </a:spcBef>
              <a:spcAft>
                <a:spcPts val="0"/>
              </a:spcAft>
              <a:buClr>
                <a:schemeClr val="dk1"/>
              </a:buClr>
              <a:buSzPts val="1100"/>
              <a:buNone/>
            </a:pPr>
            <a:r>
              <a:rPr lang="en-US" sz="3000"/>
              <a:t>Milvus on Azure</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f0a7fbfd2b_0_2086"/>
          <p:cNvSpPr txBox="1"/>
          <p:nvPr>
            <p:ph type="title"/>
          </p:nvPr>
        </p:nvSpPr>
        <p:spPr>
          <a:xfrm>
            <a:off x="428008" y="316521"/>
            <a:ext cx="82638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000"/>
              <a:buFont typeface="Open Sans ExtraBold"/>
              <a:buNone/>
            </a:pPr>
            <a:r>
              <a:rPr lang="en-US"/>
              <a:t>Milvus on Azure</a:t>
            </a:r>
            <a:endParaRPr/>
          </a:p>
        </p:txBody>
      </p:sp>
      <p:sp>
        <p:nvSpPr>
          <p:cNvPr id="302" name="Google Shape;302;g2f0a7fbfd2b_0_2086"/>
          <p:cNvSpPr txBox="1"/>
          <p:nvPr>
            <p:ph idx="1" type="body"/>
          </p:nvPr>
        </p:nvSpPr>
        <p:spPr>
          <a:xfrm>
            <a:off x="428008" y="1016060"/>
            <a:ext cx="3383400" cy="277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200"/>
              <a:buFont typeface="Open Sans ExtraBold"/>
              <a:buNone/>
            </a:pPr>
            <a:r>
              <a:rPr lang="en-US" sz="1800"/>
              <a:t>Kubernetes / AKS</a:t>
            </a:r>
            <a:endParaRPr sz="1800"/>
          </a:p>
        </p:txBody>
      </p:sp>
      <p:sp>
        <p:nvSpPr>
          <p:cNvPr id="303" name="Google Shape;303;g2f0a7fbfd2b_0_2086"/>
          <p:cNvSpPr txBox="1"/>
          <p:nvPr>
            <p:ph idx="2" type="body"/>
          </p:nvPr>
        </p:nvSpPr>
        <p:spPr>
          <a:xfrm>
            <a:off x="475950" y="1519238"/>
            <a:ext cx="8120100" cy="1277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600"/>
              </a:spcBef>
              <a:spcAft>
                <a:spcPts val="0"/>
              </a:spcAft>
              <a:buNone/>
            </a:pPr>
            <a:r>
              <a:rPr b="1" lang="en-US" sz="2400">
                <a:solidFill>
                  <a:srgbClr val="191919"/>
                </a:solidFill>
                <a:highlight>
                  <a:srgbClr val="FFFFFF"/>
                </a:highlight>
                <a:latin typeface="Inter"/>
                <a:ea typeface="Inter"/>
                <a:cs typeface="Inter"/>
                <a:sym typeface="Inter"/>
              </a:rPr>
              <a:t>Software requirements</a:t>
            </a:r>
            <a:endParaRPr b="1" sz="2400">
              <a:solidFill>
                <a:srgbClr val="191919"/>
              </a:solidFill>
              <a:highlight>
                <a:srgbClr val="FFFFFF"/>
              </a:highlight>
              <a:latin typeface="Inter"/>
              <a:ea typeface="Inter"/>
              <a:cs typeface="Inter"/>
              <a:sym typeface="Inter"/>
            </a:endParaRPr>
          </a:p>
          <a:p>
            <a:pPr indent="-279400" lvl="0" marL="342900" marR="0" rtl="0" algn="l">
              <a:lnSpc>
                <a:spcPct val="100000"/>
              </a:lnSpc>
              <a:spcBef>
                <a:spcPts val="600"/>
              </a:spcBef>
              <a:spcAft>
                <a:spcPts val="0"/>
              </a:spcAft>
              <a:buClr>
                <a:srgbClr val="191919"/>
              </a:buClr>
              <a:buSzPts val="1800"/>
              <a:buFont typeface="Inter"/>
              <a:buChar char="●"/>
            </a:pPr>
            <a:r>
              <a:rPr b="1" lang="en-US" sz="1800">
                <a:solidFill>
                  <a:srgbClr val="191919"/>
                </a:solidFill>
                <a:highlight>
                  <a:srgbClr val="FFFFFF"/>
                </a:highlight>
                <a:latin typeface="Inter"/>
                <a:ea typeface="Inter"/>
                <a:cs typeface="Inter"/>
                <a:sym typeface="Inter"/>
              </a:rPr>
              <a:t>Azure CLI</a:t>
            </a:r>
            <a:endParaRPr b="1" sz="1800">
              <a:solidFill>
                <a:srgbClr val="191919"/>
              </a:solidFill>
              <a:highlight>
                <a:srgbClr val="FFFFFF"/>
              </a:highlight>
              <a:latin typeface="Inter"/>
              <a:ea typeface="Inter"/>
              <a:cs typeface="Inter"/>
              <a:sym typeface="Inter"/>
            </a:endParaRPr>
          </a:p>
          <a:p>
            <a:pPr indent="-279400" lvl="0" marL="342900" marR="0" rtl="0" algn="l">
              <a:lnSpc>
                <a:spcPct val="100000"/>
              </a:lnSpc>
              <a:spcBef>
                <a:spcPts val="0"/>
              </a:spcBef>
              <a:spcAft>
                <a:spcPts val="0"/>
              </a:spcAft>
              <a:buClr>
                <a:srgbClr val="191919"/>
              </a:buClr>
              <a:buSzPts val="1800"/>
              <a:buFont typeface="Inter"/>
              <a:buChar char="●"/>
            </a:pPr>
            <a:r>
              <a:rPr b="1" lang="en-US" sz="1800">
                <a:solidFill>
                  <a:srgbClr val="191919"/>
                </a:solidFill>
                <a:highlight>
                  <a:srgbClr val="FFFFFF"/>
                </a:highlight>
                <a:latin typeface="Inter"/>
                <a:ea typeface="Inter"/>
                <a:cs typeface="Inter"/>
                <a:sym typeface="Inter"/>
              </a:rPr>
              <a:t>kubectl</a:t>
            </a:r>
            <a:endParaRPr b="1" sz="1800">
              <a:solidFill>
                <a:srgbClr val="191919"/>
              </a:solidFill>
              <a:highlight>
                <a:srgbClr val="FFFFFF"/>
              </a:highlight>
              <a:latin typeface="Inter"/>
              <a:ea typeface="Inter"/>
              <a:cs typeface="Inter"/>
              <a:sym typeface="Inter"/>
            </a:endParaRPr>
          </a:p>
          <a:p>
            <a:pPr indent="-279400" lvl="0" marL="342900" marR="0" rtl="0" algn="l">
              <a:lnSpc>
                <a:spcPct val="100000"/>
              </a:lnSpc>
              <a:spcBef>
                <a:spcPts val="0"/>
              </a:spcBef>
              <a:spcAft>
                <a:spcPts val="0"/>
              </a:spcAft>
              <a:buClr>
                <a:srgbClr val="191919"/>
              </a:buClr>
              <a:buSzPts val="1800"/>
              <a:buFont typeface="Inter"/>
              <a:buChar char="●"/>
            </a:pPr>
            <a:r>
              <a:rPr b="1" lang="en-US" sz="1800">
                <a:solidFill>
                  <a:srgbClr val="191919"/>
                </a:solidFill>
                <a:highlight>
                  <a:srgbClr val="FFFFFF"/>
                </a:highlight>
                <a:latin typeface="Inter"/>
                <a:ea typeface="Inter"/>
                <a:cs typeface="Inter"/>
                <a:sym typeface="Inter"/>
              </a:rPr>
              <a:t>Helm</a:t>
            </a:r>
            <a:endParaRPr b="1" sz="1800">
              <a:solidFill>
                <a:srgbClr val="191919"/>
              </a:solidFill>
              <a:highlight>
                <a:srgbClr val="FFFFFF"/>
              </a:highlight>
              <a:latin typeface="Inter"/>
              <a:ea typeface="Inter"/>
              <a:cs typeface="Inter"/>
              <a:sym typeface="Inter"/>
            </a:endParaRPr>
          </a:p>
        </p:txBody>
      </p:sp>
      <p:sp>
        <p:nvSpPr>
          <p:cNvPr id="304" name="Google Shape;304;g2f0a7fbfd2b_0_2086"/>
          <p:cNvSpPr txBox="1"/>
          <p:nvPr/>
        </p:nvSpPr>
        <p:spPr>
          <a:xfrm>
            <a:off x="475950" y="3431775"/>
            <a:ext cx="8263800" cy="692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800" u="sng">
                <a:solidFill>
                  <a:schemeClr val="hlink"/>
                </a:solidFill>
                <a:latin typeface="Open Sans"/>
                <a:ea typeface="Open Sans"/>
                <a:cs typeface="Open Sans"/>
                <a:sym typeface="Open Sans"/>
                <a:hlinkClick r:id="rId3"/>
              </a:rPr>
              <a:t>https://milvus.io/docs/azure.md</a:t>
            </a:r>
            <a:r>
              <a:rPr b="1" lang="en-US" sz="1800">
                <a:latin typeface="Open Sans"/>
                <a:ea typeface="Open Sans"/>
                <a:cs typeface="Open Sans"/>
                <a:sym typeface="Open Sans"/>
              </a:rPr>
              <a:t> </a:t>
            </a:r>
            <a:endParaRPr b="1" sz="1800">
              <a:latin typeface="Open Sans"/>
              <a:ea typeface="Open Sans"/>
              <a:cs typeface="Open Sans"/>
              <a:sym typeface="Open Sans"/>
            </a:endParaRPr>
          </a:p>
          <a:p>
            <a:pPr indent="0" lvl="0" marL="0" rtl="0" algn="l">
              <a:spcBef>
                <a:spcPts val="0"/>
              </a:spcBef>
              <a:spcAft>
                <a:spcPts val="0"/>
              </a:spcAft>
              <a:buNone/>
            </a:pPr>
            <a:r>
              <a:rPr b="1" lang="en-US" sz="1800" u="sng">
                <a:solidFill>
                  <a:schemeClr val="hlink"/>
                </a:solidFill>
                <a:latin typeface="Open Sans"/>
                <a:ea typeface="Open Sans"/>
                <a:cs typeface="Open Sans"/>
                <a:sym typeface="Open Sans"/>
                <a:hlinkClick r:id="rId4"/>
              </a:rPr>
              <a:t>https://azure.microsoft.com/en-us/products/kubernetes-service/</a:t>
            </a:r>
            <a:endParaRPr b="1" sz="1800">
              <a:latin typeface="Open Sans"/>
              <a:ea typeface="Open Sans"/>
              <a:cs typeface="Open Sans"/>
              <a:sym typeface="Open Sans"/>
            </a:endParaRPr>
          </a:p>
        </p:txBody>
      </p:sp>
      <p:pic>
        <p:nvPicPr>
          <p:cNvPr id="305" name="Google Shape;305;g2f0a7fbfd2b_0_2086"/>
          <p:cNvPicPr preferRelativeResize="0"/>
          <p:nvPr/>
        </p:nvPicPr>
        <p:blipFill>
          <a:blip r:embed="rId5">
            <a:alphaModFix/>
          </a:blip>
          <a:stretch>
            <a:fillRect/>
          </a:stretch>
        </p:blipFill>
        <p:spPr>
          <a:xfrm>
            <a:off x="5736788" y="162806"/>
            <a:ext cx="3214688" cy="3214688"/>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f0a7fbfd2b_0_2095"/>
          <p:cNvSpPr txBox="1"/>
          <p:nvPr>
            <p:ph type="title"/>
          </p:nvPr>
        </p:nvSpPr>
        <p:spPr>
          <a:xfrm>
            <a:off x="428008" y="316521"/>
            <a:ext cx="82638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000"/>
              <a:buFont typeface="Open Sans ExtraBold"/>
              <a:buNone/>
            </a:pPr>
            <a:r>
              <a:rPr lang="en-US"/>
              <a:t>Milvus on Azure Marketplace</a:t>
            </a:r>
            <a:endParaRPr/>
          </a:p>
        </p:txBody>
      </p:sp>
      <p:sp>
        <p:nvSpPr>
          <p:cNvPr id="311" name="Google Shape;311;g2f0a7fbfd2b_0_2095"/>
          <p:cNvSpPr txBox="1"/>
          <p:nvPr/>
        </p:nvSpPr>
        <p:spPr>
          <a:xfrm>
            <a:off x="475950" y="4503769"/>
            <a:ext cx="8500200" cy="415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800" u="sng">
                <a:solidFill>
                  <a:schemeClr val="hlink"/>
                </a:solidFill>
                <a:latin typeface="Open Sans"/>
                <a:ea typeface="Open Sans"/>
                <a:cs typeface="Open Sans"/>
                <a:sym typeface="Open Sans"/>
                <a:hlinkClick r:id="rId3"/>
              </a:rPr>
              <a:t>https://docs.zilliz.com/docs/subscribe-on-azure-marketplace</a:t>
            </a:r>
            <a:r>
              <a:rPr b="1" lang="en-US" sz="1800">
                <a:latin typeface="Open Sans"/>
                <a:ea typeface="Open Sans"/>
                <a:cs typeface="Open Sans"/>
                <a:sym typeface="Open Sans"/>
              </a:rPr>
              <a:t> </a:t>
            </a:r>
            <a:endParaRPr b="1" sz="1800">
              <a:latin typeface="Open Sans"/>
              <a:ea typeface="Open Sans"/>
              <a:cs typeface="Open Sans"/>
              <a:sym typeface="Open Sans"/>
            </a:endParaRPr>
          </a:p>
        </p:txBody>
      </p:sp>
      <p:pic>
        <p:nvPicPr>
          <p:cNvPr id="312" name="Google Shape;312;g2f0a7fbfd2b_0_2095"/>
          <p:cNvPicPr preferRelativeResize="0"/>
          <p:nvPr/>
        </p:nvPicPr>
        <p:blipFill>
          <a:blip r:embed="rId4">
            <a:alphaModFix/>
          </a:blip>
          <a:stretch>
            <a:fillRect/>
          </a:stretch>
        </p:blipFill>
        <p:spPr>
          <a:xfrm>
            <a:off x="475950" y="990169"/>
            <a:ext cx="6938886" cy="3410193"/>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f0a7fbfd2b_0_2548"/>
          <p:cNvSpPr txBox="1"/>
          <p:nvPr>
            <p:ph type="title"/>
          </p:nvPr>
        </p:nvSpPr>
        <p:spPr>
          <a:xfrm>
            <a:off x="632456" y="190838"/>
            <a:ext cx="8283000" cy="821700"/>
          </a:xfrm>
          <a:prstGeom prst="rect">
            <a:avLst/>
          </a:prstGeom>
          <a:noFill/>
          <a:ln>
            <a:noFill/>
          </a:ln>
        </p:spPr>
        <p:txBody>
          <a:bodyPr anchorCtr="0" anchor="ctr" bIns="45700" lIns="0" spcFirstLastPara="1" rIns="91425" wrap="square" tIns="45700">
            <a:noAutofit/>
          </a:bodyPr>
          <a:lstStyle/>
          <a:p>
            <a:pPr indent="0" lvl="0" marL="0" rtl="0" algn="l">
              <a:spcBef>
                <a:spcPts val="0"/>
              </a:spcBef>
              <a:spcAft>
                <a:spcPts val="0"/>
              </a:spcAft>
              <a:buClr>
                <a:srgbClr val="000000"/>
              </a:buClr>
              <a:buSzPts val="2300"/>
              <a:buFont typeface="Inter Medium"/>
              <a:buNone/>
            </a:pPr>
            <a:r>
              <a:rPr lang="en-US" sz="2400"/>
              <a:t>We provide deployment flexibility for different operational, security and compliance requirements</a:t>
            </a:r>
            <a:endParaRPr sz="2400"/>
          </a:p>
        </p:txBody>
      </p:sp>
      <p:sp>
        <p:nvSpPr>
          <p:cNvPr id="319" name="Google Shape;319;g2f0a7fbfd2b_0_2548"/>
          <p:cNvSpPr/>
          <p:nvPr/>
        </p:nvSpPr>
        <p:spPr>
          <a:xfrm>
            <a:off x="286877" y="3126102"/>
            <a:ext cx="2827500" cy="1457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320" name="Google Shape;320;g2f0a7fbfd2b_0_2548"/>
          <p:cNvSpPr/>
          <p:nvPr/>
        </p:nvSpPr>
        <p:spPr>
          <a:xfrm>
            <a:off x="286877" y="3126102"/>
            <a:ext cx="2827500" cy="4740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321" name="Google Shape;321;g2f0a7fbfd2b_0_2548"/>
          <p:cNvSpPr/>
          <p:nvPr/>
        </p:nvSpPr>
        <p:spPr>
          <a:xfrm>
            <a:off x="286970" y="1293675"/>
            <a:ext cx="2827500" cy="18324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322" name="Google Shape;322;g2f0a7fbfd2b_0_2548"/>
          <p:cNvSpPr txBox="1"/>
          <p:nvPr/>
        </p:nvSpPr>
        <p:spPr>
          <a:xfrm>
            <a:off x="383275" y="2220900"/>
            <a:ext cx="2634900" cy="8628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b="1" lang="en-US" sz="2000">
                <a:solidFill>
                  <a:schemeClr val="lt1"/>
                </a:solidFill>
                <a:latin typeface="Inter Black"/>
                <a:ea typeface="Inter Black"/>
                <a:cs typeface="Inter Black"/>
                <a:sym typeface="Inter Black"/>
              </a:rPr>
              <a:t>Milvus</a:t>
            </a:r>
            <a:endParaRPr b="1" i="0" sz="2000" u="none" cap="none" strike="noStrike">
              <a:solidFill>
                <a:schemeClr val="lt1"/>
              </a:solidFill>
              <a:latin typeface="Inter Black"/>
              <a:ea typeface="Inter Black"/>
              <a:cs typeface="Inter Black"/>
              <a:sym typeface="Inter Black"/>
            </a:endParaRPr>
          </a:p>
          <a:p>
            <a:pPr indent="0" lvl="0" marL="0" marR="0" rtl="0" algn="ctr">
              <a:lnSpc>
                <a:spcPct val="115000"/>
              </a:lnSpc>
              <a:spcBef>
                <a:spcPts val="0"/>
              </a:spcBef>
              <a:spcAft>
                <a:spcPts val="0"/>
              </a:spcAft>
              <a:buClr>
                <a:srgbClr val="000000"/>
              </a:buClr>
              <a:buSzPts val="800"/>
              <a:buFont typeface="Arial"/>
              <a:buNone/>
            </a:pPr>
            <a:r>
              <a:rPr lang="en-US" sz="1400">
                <a:solidFill>
                  <a:schemeClr val="lt1"/>
                </a:solidFill>
                <a:latin typeface="Inter"/>
                <a:ea typeface="Inter"/>
                <a:cs typeface="Inter"/>
                <a:sym typeface="Inter"/>
              </a:rPr>
              <a:t>Most widely-adopted open source vector database</a:t>
            </a:r>
            <a:endParaRPr b="0" i="0" sz="1400" u="none" cap="none" strike="noStrike">
              <a:solidFill>
                <a:schemeClr val="lt1"/>
              </a:solidFill>
              <a:latin typeface="Inter"/>
              <a:ea typeface="Inter"/>
              <a:cs typeface="Inter"/>
              <a:sym typeface="Inter"/>
            </a:endParaRPr>
          </a:p>
        </p:txBody>
      </p:sp>
      <p:sp>
        <p:nvSpPr>
          <p:cNvPr id="323" name="Google Shape;323;g2f0a7fbfd2b_0_2548"/>
          <p:cNvSpPr txBox="1"/>
          <p:nvPr/>
        </p:nvSpPr>
        <p:spPr>
          <a:xfrm>
            <a:off x="383100" y="3184825"/>
            <a:ext cx="2634900" cy="3564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1200"/>
              <a:buFont typeface="Arial"/>
              <a:buNone/>
            </a:pPr>
            <a:r>
              <a:rPr b="1" lang="en-US" sz="1200">
                <a:solidFill>
                  <a:schemeClr val="lt1"/>
                </a:solidFill>
                <a:latin typeface="Inter"/>
                <a:ea typeface="Inter"/>
                <a:cs typeface="Inter"/>
                <a:sym typeface="Inter"/>
              </a:rPr>
              <a:t>Self hosted on any machine with community support</a:t>
            </a:r>
            <a:endParaRPr b="1" i="0" sz="1200" u="none" cap="none" strike="noStrike">
              <a:solidFill>
                <a:schemeClr val="lt1"/>
              </a:solidFill>
              <a:latin typeface="Inter"/>
              <a:ea typeface="Inter"/>
              <a:cs typeface="Inter"/>
              <a:sym typeface="Inter"/>
            </a:endParaRPr>
          </a:p>
        </p:txBody>
      </p:sp>
      <p:sp>
        <p:nvSpPr>
          <p:cNvPr id="324" name="Google Shape;324;g2f0a7fbfd2b_0_2548"/>
          <p:cNvSpPr txBox="1"/>
          <p:nvPr/>
        </p:nvSpPr>
        <p:spPr>
          <a:xfrm>
            <a:off x="375774" y="1403000"/>
            <a:ext cx="2552400" cy="205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lang="en-US" sz="900">
                <a:solidFill>
                  <a:schemeClr val="lt1"/>
                </a:solidFill>
                <a:latin typeface="Inter Medium"/>
                <a:ea typeface="Inter Medium"/>
                <a:cs typeface="Inter Medium"/>
                <a:sym typeface="Inter Medium"/>
              </a:rPr>
              <a:t>SELF MANAGED SOFTWARE</a:t>
            </a:r>
            <a:endParaRPr b="0" i="0" sz="900" u="none" cap="none" strike="noStrike">
              <a:solidFill>
                <a:schemeClr val="lt1"/>
              </a:solidFill>
              <a:latin typeface="Inter Medium"/>
              <a:ea typeface="Inter Medium"/>
              <a:cs typeface="Inter Medium"/>
              <a:sym typeface="Inter Medium"/>
            </a:endParaRPr>
          </a:p>
        </p:txBody>
      </p:sp>
      <p:pic>
        <p:nvPicPr>
          <p:cNvPr id="325" name="Google Shape;325;g2f0a7fbfd2b_0_2548"/>
          <p:cNvPicPr preferRelativeResize="0"/>
          <p:nvPr/>
        </p:nvPicPr>
        <p:blipFill>
          <a:blip r:embed="rId3">
            <a:alphaModFix/>
          </a:blip>
          <a:stretch>
            <a:fillRect/>
          </a:stretch>
        </p:blipFill>
        <p:spPr>
          <a:xfrm>
            <a:off x="1435813" y="1639375"/>
            <a:ext cx="529820" cy="529800"/>
          </a:xfrm>
          <a:prstGeom prst="rect">
            <a:avLst/>
          </a:prstGeom>
          <a:noFill/>
          <a:ln>
            <a:noFill/>
          </a:ln>
        </p:spPr>
      </p:pic>
      <p:pic>
        <p:nvPicPr>
          <p:cNvPr id="326" name="Google Shape;326;g2f0a7fbfd2b_0_2548"/>
          <p:cNvPicPr preferRelativeResize="0"/>
          <p:nvPr/>
        </p:nvPicPr>
        <p:blipFill>
          <a:blip r:embed="rId4">
            <a:alphaModFix/>
          </a:blip>
          <a:stretch>
            <a:fillRect/>
          </a:stretch>
        </p:blipFill>
        <p:spPr>
          <a:xfrm>
            <a:off x="632450" y="3738436"/>
            <a:ext cx="500425" cy="500402"/>
          </a:xfrm>
          <a:prstGeom prst="rect">
            <a:avLst/>
          </a:prstGeom>
          <a:noFill/>
          <a:ln>
            <a:noFill/>
          </a:ln>
        </p:spPr>
      </p:pic>
      <p:pic>
        <p:nvPicPr>
          <p:cNvPr id="327" name="Google Shape;327;g2f0a7fbfd2b_0_2548"/>
          <p:cNvPicPr preferRelativeResize="0"/>
          <p:nvPr/>
        </p:nvPicPr>
        <p:blipFill>
          <a:blip r:embed="rId5">
            <a:alphaModFix/>
          </a:blip>
          <a:stretch>
            <a:fillRect/>
          </a:stretch>
        </p:blipFill>
        <p:spPr>
          <a:xfrm>
            <a:off x="1285175" y="3723725"/>
            <a:ext cx="733614" cy="529800"/>
          </a:xfrm>
          <a:prstGeom prst="rect">
            <a:avLst/>
          </a:prstGeom>
          <a:noFill/>
          <a:ln>
            <a:noFill/>
          </a:ln>
        </p:spPr>
      </p:pic>
      <p:pic>
        <p:nvPicPr>
          <p:cNvPr id="328" name="Google Shape;328;g2f0a7fbfd2b_0_2548"/>
          <p:cNvPicPr preferRelativeResize="0"/>
          <p:nvPr/>
        </p:nvPicPr>
        <p:blipFill>
          <a:blip r:embed="rId6">
            <a:alphaModFix/>
          </a:blip>
          <a:stretch>
            <a:fillRect/>
          </a:stretch>
        </p:blipFill>
        <p:spPr>
          <a:xfrm>
            <a:off x="2171103" y="3731450"/>
            <a:ext cx="529800" cy="514345"/>
          </a:xfrm>
          <a:prstGeom prst="rect">
            <a:avLst/>
          </a:prstGeom>
          <a:noFill/>
          <a:ln>
            <a:noFill/>
          </a:ln>
        </p:spPr>
      </p:pic>
      <p:grpSp>
        <p:nvGrpSpPr>
          <p:cNvPr id="329" name="Google Shape;329;g2f0a7fbfd2b_0_2548"/>
          <p:cNvGrpSpPr/>
          <p:nvPr/>
        </p:nvGrpSpPr>
        <p:grpSpPr>
          <a:xfrm>
            <a:off x="3241715" y="1293675"/>
            <a:ext cx="2743218" cy="3289827"/>
            <a:chOff x="3203677" y="1293675"/>
            <a:chExt cx="2743218" cy="3289827"/>
          </a:xfrm>
        </p:grpSpPr>
        <p:sp>
          <p:nvSpPr>
            <p:cNvPr id="330" name="Google Shape;330;g2f0a7fbfd2b_0_2548"/>
            <p:cNvSpPr/>
            <p:nvPr/>
          </p:nvSpPr>
          <p:spPr>
            <a:xfrm>
              <a:off x="3203677" y="3126102"/>
              <a:ext cx="2743200" cy="14574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331" name="Google Shape;331;g2f0a7fbfd2b_0_2548"/>
            <p:cNvSpPr/>
            <p:nvPr/>
          </p:nvSpPr>
          <p:spPr>
            <a:xfrm>
              <a:off x="3203677" y="3126102"/>
              <a:ext cx="2743200" cy="4740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332" name="Google Shape;332;g2f0a7fbfd2b_0_2548"/>
            <p:cNvSpPr/>
            <p:nvPr/>
          </p:nvSpPr>
          <p:spPr>
            <a:xfrm>
              <a:off x="3203695" y="1293675"/>
              <a:ext cx="2743200" cy="1832400"/>
            </a:xfrm>
            <a:prstGeom prst="rect">
              <a:avLst/>
            </a:prstGeom>
            <a:solidFill>
              <a:srgbClr val="000F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333" name="Google Shape;333;g2f0a7fbfd2b_0_2548"/>
            <p:cNvSpPr txBox="1"/>
            <p:nvPr/>
          </p:nvSpPr>
          <p:spPr>
            <a:xfrm>
              <a:off x="3340550" y="2212050"/>
              <a:ext cx="2470500" cy="8628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None/>
              </a:pPr>
              <a:r>
                <a:rPr b="1" i="0" lang="en-US" sz="2000" u="none" cap="none" strike="noStrike">
                  <a:solidFill>
                    <a:schemeClr val="lt1"/>
                  </a:solidFill>
                  <a:latin typeface="Inter Black"/>
                  <a:ea typeface="Inter Black"/>
                  <a:cs typeface="Inter Black"/>
                  <a:sym typeface="Inter Black"/>
                </a:rPr>
                <a:t>Zilliz Cloud</a:t>
              </a:r>
              <a:endParaRPr b="1" i="0" sz="2000" u="none" cap="none" strike="noStrike">
                <a:solidFill>
                  <a:schemeClr val="lt1"/>
                </a:solidFill>
                <a:latin typeface="Inter Black"/>
                <a:ea typeface="Inter Black"/>
                <a:cs typeface="Inter Black"/>
                <a:sym typeface="Inter Black"/>
              </a:endParaRPr>
            </a:p>
            <a:p>
              <a:pPr indent="0" lvl="0" marL="0" marR="0" rtl="0" algn="ctr">
                <a:lnSpc>
                  <a:spcPct val="115000"/>
                </a:lnSpc>
                <a:spcBef>
                  <a:spcPts val="0"/>
                </a:spcBef>
                <a:spcAft>
                  <a:spcPts val="0"/>
                </a:spcAft>
                <a:buClr>
                  <a:srgbClr val="000000"/>
                </a:buClr>
                <a:buSzPts val="800"/>
                <a:buFont typeface="Arial"/>
                <a:buNone/>
              </a:pPr>
              <a:r>
                <a:rPr b="0" i="0" lang="en-US" sz="1200" u="none" cap="none" strike="noStrike">
                  <a:solidFill>
                    <a:schemeClr val="lt1"/>
                  </a:solidFill>
                  <a:latin typeface="Inter"/>
                  <a:ea typeface="Inter"/>
                  <a:cs typeface="Inter"/>
                  <a:sym typeface="Inter"/>
                </a:rPr>
                <a:t>Milvus Re-engineered for the Cloud</a:t>
              </a:r>
              <a:endParaRPr b="0" i="0" sz="1200" u="none" cap="none" strike="noStrike">
                <a:solidFill>
                  <a:schemeClr val="lt1"/>
                </a:solidFill>
                <a:latin typeface="Inter"/>
                <a:ea typeface="Inter"/>
                <a:cs typeface="Inter"/>
                <a:sym typeface="Inter"/>
              </a:endParaRPr>
            </a:p>
          </p:txBody>
        </p:sp>
        <p:sp>
          <p:nvSpPr>
            <p:cNvPr id="334" name="Google Shape;334;g2f0a7fbfd2b_0_2548"/>
            <p:cNvSpPr txBox="1"/>
            <p:nvPr/>
          </p:nvSpPr>
          <p:spPr>
            <a:xfrm>
              <a:off x="3258350" y="3184825"/>
              <a:ext cx="2634900" cy="3564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000000"/>
                </a:buClr>
                <a:buSzPts val="1200"/>
                <a:buFont typeface="Arial"/>
                <a:buNone/>
              </a:pPr>
              <a:r>
                <a:rPr b="1" i="0" lang="en-US" sz="1200" u="none" cap="none" strike="noStrike">
                  <a:solidFill>
                    <a:schemeClr val="lt1"/>
                  </a:solidFill>
                  <a:latin typeface="Inter"/>
                  <a:ea typeface="Inter"/>
                  <a:cs typeface="Inter"/>
                  <a:sym typeface="Inter"/>
                </a:rPr>
                <a:t>Available </a:t>
              </a:r>
              <a:r>
                <a:rPr b="1" lang="en-US" sz="1200">
                  <a:solidFill>
                    <a:schemeClr val="lt1"/>
                  </a:solidFill>
                  <a:latin typeface="Inter"/>
                  <a:ea typeface="Inter"/>
                  <a:cs typeface="Inter"/>
                  <a:sym typeface="Inter"/>
                </a:rPr>
                <a:t>in </a:t>
              </a:r>
              <a:r>
                <a:rPr b="1" i="0" lang="en-US" sz="1200" u="none" cap="none" strike="noStrike">
                  <a:solidFill>
                    <a:schemeClr val="lt1"/>
                  </a:solidFill>
                  <a:latin typeface="Inter"/>
                  <a:ea typeface="Inter"/>
                  <a:cs typeface="Inter"/>
                  <a:sym typeface="Inter"/>
                </a:rPr>
                <a:t>public clouds</a:t>
              </a:r>
              <a:endParaRPr b="1" i="0" sz="1200" u="none" cap="none" strike="noStrike">
                <a:solidFill>
                  <a:schemeClr val="lt1"/>
                </a:solidFill>
                <a:latin typeface="Inter"/>
                <a:ea typeface="Inter"/>
                <a:cs typeface="Inter"/>
                <a:sym typeface="Inter"/>
              </a:endParaRPr>
            </a:p>
          </p:txBody>
        </p:sp>
        <p:sp>
          <p:nvSpPr>
            <p:cNvPr id="335" name="Google Shape;335;g2f0a7fbfd2b_0_2548"/>
            <p:cNvSpPr txBox="1"/>
            <p:nvPr/>
          </p:nvSpPr>
          <p:spPr>
            <a:xfrm>
              <a:off x="3299612" y="1402963"/>
              <a:ext cx="2552400" cy="205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US" sz="900" u="none" cap="none" strike="noStrike">
                  <a:solidFill>
                    <a:schemeClr val="lt1"/>
                  </a:solidFill>
                  <a:latin typeface="Inter Medium"/>
                  <a:ea typeface="Inter Medium"/>
                  <a:cs typeface="Inter Medium"/>
                  <a:sym typeface="Inter Medium"/>
                </a:rPr>
                <a:t>FULLY MANAGED SERVICE</a:t>
              </a:r>
              <a:endParaRPr b="0" i="0" sz="900" u="none" cap="none" strike="noStrike">
                <a:solidFill>
                  <a:schemeClr val="lt1"/>
                </a:solidFill>
                <a:latin typeface="Inter Medium"/>
                <a:ea typeface="Inter Medium"/>
                <a:cs typeface="Inter Medium"/>
                <a:sym typeface="Inter Medium"/>
              </a:endParaRPr>
            </a:p>
          </p:txBody>
        </p:sp>
        <p:pic>
          <p:nvPicPr>
            <p:cNvPr id="336" name="Google Shape;336;g2f0a7fbfd2b_0_2548"/>
            <p:cNvPicPr preferRelativeResize="0"/>
            <p:nvPr/>
          </p:nvPicPr>
          <p:blipFill rotWithShape="1">
            <a:blip r:embed="rId7">
              <a:alphaModFix/>
            </a:blip>
            <a:srcRect b="0" l="0" r="0" t="0"/>
            <a:stretch/>
          </p:blipFill>
          <p:spPr>
            <a:xfrm>
              <a:off x="4147710" y="1526862"/>
              <a:ext cx="856175" cy="856175"/>
            </a:xfrm>
            <a:prstGeom prst="rect">
              <a:avLst/>
            </a:prstGeom>
            <a:noFill/>
            <a:ln>
              <a:noFill/>
            </a:ln>
          </p:spPr>
        </p:pic>
        <p:pic>
          <p:nvPicPr>
            <p:cNvPr id="337" name="Google Shape;337;g2f0a7fbfd2b_0_2548"/>
            <p:cNvPicPr preferRelativeResize="0"/>
            <p:nvPr/>
          </p:nvPicPr>
          <p:blipFill>
            <a:blip r:embed="rId8">
              <a:alphaModFix/>
            </a:blip>
            <a:stretch>
              <a:fillRect/>
            </a:stretch>
          </p:blipFill>
          <p:spPr>
            <a:xfrm>
              <a:off x="3808740" y="3767387"/>
              <a:ext cx="1534157" cy="442680"/>
            </a:xfrm>
            <a:prstGeom prst="rect">
              <a:avLst/>
            </a:prstGeom>
            <a:noFill/>
            <a:ln>
              <a:noFill/>
            </a:ln>
          </p:spPr>
        </p:pic>
      </p:grpSp>
      <p:sp>
        <p:nvSpPr>
          <p:cNvPr id="338" name="Google Shape;338;g2f0a7fbfd2b_0_2548"/>
          <p:cNvSpPr txBox="1"/>
          <p:nvPr/>
        </p:nvSpPr>
        <p:spPr>
          <a:xfrm>
            <a:off x="632463" y="4377175"/>
            <a:ext cx="500400" cy="13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900">
                <a:latin typeface="Inter Medium"/>
                <a:ea typeface="Inter Medium"/>
                <a:cs typeface="Inter Medium"/>
                <a:sym typeface="Inter Medium"/>
              </a:rPr>
              <a:t>Local</a:t>
            </a:r>
            <a:endParaRPr sz="900">
              <a:latin typeface="Inter Medium"/>
              <a:ea typeface="Inter Medium"/>
              <a:cs typeface="Inter Medium"/>
              <a:sym typeface="Inter Medium"/>
            </a:endParaRPr>
          </a:p>
        </p:txBody>
      </p:sp>
      <p:sp>
        <p:nvSpPr>
          <p:cNvPr id="339" name="Google Shape;339;g2f0a7fbfd2b_0_2548"/>
          <p:cNvSpPr txBox="1"/>
          <p:nvPr/>
        </p:nvSpPr>
        <p:spPr>
          <a:xfrm>
            <a:off x="1336600" y="4377150"/>
            <a:ext cx="682200" cy="1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Inter Medium"/>
                <a:ea typeface="Inter Medium"/>
                <a:cs typeface="Inter Medium"/>
                <a:sym typeface="Inter Medium"/>
              </a:rPr>
              <a:t>Docker</a:t>
            </a:r>
            <a:endParaRPr sz="900">
              <a:latin typeface="Inter Medium"/>
              <a:ea typeface="Inter Medium"/>
              <a:cs typeface="Inter Medium"/>
              <a:sym typeface="Inter Medium"/>
            </a:endParaRPr>
          </a:p>
        </p:txBody>
      </p:sp>
      <p:sp>
        <p:nvSpPr>
          <p:cNvPr id="340" name="Google Shape;340;g2f0a7fbfd2b_0_2548"/>
          <p:cNvSpPr txBox="1"/>
          <p:nvPr/>
        </p:nvSpPr>
        <p:spPr>
          <a:xfrm>
            <a:off x="2171076" y="4377150"/>
            <a:ext cx="529800" cy="1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Inter Medium"/>
                <a:ea typeface="Inter Medium"/>
                <a:cs typeface="Inter Medium"/>
                <a:sym typeface="Inter Medium"/>
              </a:rPr>
              <a:t>K8s</a:t>
            </a:r>
            <a:endParaRPr sz="900">
              <a:latin typeface="Inter Medium"/>
              <a:ea typeface="Inter Medium"/>
              <a:cs typeface="Inter Medium"/>
              <a:sym typeface="Inter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grpSp>
        <p:nvGrpSpPr>
          <p:cNvPr id="346" name="Google Shape;346;g2f0a7fbfd2b_0_2575"/>
          <p:cNvGrpSpPr/>
          <p:nvPr/>
        </p:nvGrpSpPr>
        <p:grpSpPr>
          <a:xfrm>
            <a:off x="317851" y="1295862"/>
            <a:ext cx="8530245" cy="2858702"/>
            <a:chOff x="348141" y="3883515"/>
            <a:chExt cx="17584508" cy="5717405"/>
          </a:xfrm>
        </p:grpSpPr>
        <p:sp>
          <p:nvSpPr>
            <p:cNvPr id="347" name="Google Shape;347;g2f0a7fbfd2b_0_2575"/>
            <p:cNvSpPr/>
            <p:nvPr/>
          </p:nvSpPr>
          <p:spPr>
            <a:xfrm>
              <a:off x="348149" y="3883515"/>
              <a:ext cx="17584500" cy="12021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48" name="Google Shape;348;g2f0a7fbfd2b_0_2575"/>
            <p:cNvSpPr/>
            <p:nvPr/>
          </p:nvSpPr>
          <p:spPr>
            <a:xfrm>
              <a:off x="348141" y="8309120"/>
              <a:ext cx="17584500" cy="1291800"/>
            </a:xfrm>
            <a:prstGeom prst="rect">
              <a:avLst/>
            </a:prstGeom>
            <a:solidFill>
              <a:srgbClr val="FFFFFF">
                <a:alpha val="68240"/>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sp>
        <p:nvSpPr>
          <p:cNvPr id="349" name="Google Shape;349;g2f0a7fbfd2b_0_2575"/>
          <p:cNvSpPr/>
          <p:nvPr/>
        </p:nvSpPr>
        <p:spPr>
          <a:xfrm>
            <a:off x="317841" y="1295963"/>
            <a:ext cx="8529900" cy="2859000"/>
          </a:xfrm>
          <a:prstGeom prst="roundRect">
            <a:avLst>
              <a:gd fmla="val 2095" name="adj"/>
            </a:avLst>
          </a:prstGeom>
          <a:solidFill>
            <a:schemeClr val="lt1"/>
          </a:solidFill>
          <a:ln>
            <a:noFill/>
          </a:ln>
          <a:effectLst>
            <a:outerShdw blurRad="614363" rotWithShape="0" algn="bl" dir="4080000" dist="209550">
              <a:srgbClr val="000000">
                <a:alpha val="745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Arial"/>
              <a:buNone/>
            </a:pPr>
            <a:r>
              <a:t/>
            </a:r>
            <a:endParaRPr b="1" i="1" sz="1300" u="none" cap="none" strike="noStrike">
              <a:solidFill>
                <a:schemeClr val="dk2"/>
              </a:solidFill>
              <a:latin typeface="Montserrat"/>
              <a:ea typeface="Montserrat"/>
              <a:cs typeface="Montserrat"/>
              <a:sym typeface="Montserrat"/>
            </a:endParaRPr>
          </a:p>
        </p:txBody>
      </p:sp>
      <p:cxnSp>
        <p:nvCxnSpPr>
          <p:cNvPr id="350" name="Google Shape;350;g2f0a7fbfd2b_0_2575"/>
          <p:cNvCxnSpPr/>
          <p:nvPr/>
        </p:nvCxnSpPr>
        <p:spPr>
          <a:xfrm>
            <a:off x="487716" y="3448400"/>
            <a:ext cx="8190000" cy="0"/>
          </a:xfrm>
          <a:prstGeom prst="straightConnector1">
            <a:avLst/>
          </a:prstGeom>
          <a:noFill/>
          <a:ln cap="rnd" cmpd="sng" w="76200">
            <a:solidFill>
              <a:srgbClr val="E6F5FB"/>
            </a:solidFill>
            <a:prstDash val="solid"/>
            <a:round/>
            <a:headEnd len="sm" w="sm" type="none"/>
            <a:tailEnd len="sm" w="sm" type="none"/>
          </a:ln>
        </p:spPr>
      </p:cxnSp>
      <p:cxnSp>
        <p:nvCxnSpPr>
          <p:cNvPr id="351" name="Google Shape;351;g2f0a7fbfd2b_0_2575"/>
          <p:cNvCxnSpPr/>
          <p:nvPr/>
        </p:nvCxnSpPr>
        <p:spPr>
          <a:xfrm>
            <a:off x="487716" y="1897040"/>
            <a:ext cx="8190000" cy="0"/>
          </a:xfrm>
          <a:prstGeom prst="straightConnector1">
            <a:avLst/>
          </a:prstGeom>
          <a:noFill/>
          <a:ln cap="rnd" cmpd="sng" w="76200">
            <a:solidFill>
              <a:srgbClr val="E6F5FB"/>
            </a:solidFill>
            <a:prstDash val="solid"/>
            <a:round/>
            <a:headEnd len="sm" w="sm" type="none"/>
            <a:tailEnd len="sm" w="sm" type="none"/>
          </a:ln>
        </p:spPr>
      </p:cxnSp>
      <p:sp>
        <p:nvSpPr>
          <p:cNvPr id="352" name="Google Shape;352;g2f0a7fbfd2b_0_2575"/>
          <p:cNvSpPr txBox="1"/>
          <p:nvPr>
            <p:ph type="title"/>
          </p:nvPr>
        </p:nvSpPr>
        <p:spPr>
          <a:xfrm>
            <a:off x="632459" y="190838"/>
            <a:ext cx="7886700" cy="821700"/>
          </a:xfrm>
          <a:prstGeom prst="rect">
            <a:avLst/>
          </a:prstGeom>
          <a:noFill/>
          <a:ln>
            <a:noFill/>
          </a:ln>
        </p:spPr>
        <p:txBody>
          <a:bodyPr anchorCtr="0" anchor="ctr" bIns="45700" lIns="0" spcFirstLastPara="1" rIns="91425" wrap="square" tIns="45700">
            <a:noAutofit/>
          </a:bodyPr>
          <a:lstStyle/>
          <a:p>
            <a:pPr indent="0" lvl="0" marL="0" rtl="0" algn="l">
              <a:spcBef>
                <a:spcPts val="0"/>
              </a:spcBef>
              <a:spcAft>
                <a:spcPts val="0"/>
              </a:spcAft>
              <a:buClr>
                <a:schemeClr val="dk1"/>
              </a:buClr>
              <a:buSzPts val="800"/>
              <a:buFont typeface="Arial"/>
              <a:buNone/>
            </a:pPr>
            <a:r>
              <a:rPr lang="en-US">
                <a:solidFill>
                  <a:schemeClr val="dk1"/>
                </a:solidFill>
              </a:rPr>
              <a:t>Well-connected in LLM infrastructure to enable RAG use cases</a:t>
            </a:r>
            <a:endParaRPr/>
          </a:p>
        </p:txBody>
      </p:sp>
      <p:sp>
        <p:nvSpPr>
          <p:cNvPr id="353" name="Google Shape;353;g2f0a7fbfd2b_0_2575"/>
          <p:cNvSpPr/>
          <p:nvPr/>
        </p:nvSpPr>
        <p:spPr>
          <a:xfrm>
            <a:off x="3395878" y="1352462"/>
            <a:ext cx="2369100" cy="4608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Arial"/>
              <a:buNone/>
            </a:pPr>
            <a:r>
              <a:rPr b="1" i="1" lang="en-US" sz="1200" u="none" cap="none" strike="noStrike">
                <a:solidFill>
                  <a:schemeClr val="dk2"/>
                </a:solidFill>
                <a:latin typeface="Inter"/>
                <a:ea typeface="Inter"/>
                <a:cs typeface="Inter"/>
                <a:sym typeface="Inter"/>
              </a:rPr>
              <a:t>Framework</a:t>
            </a:r>
            <a:endParaRPr b="1" i="1" sz="1200" u="none" cap="none" strike="noStrike">
              <a:solidFill>
                <a:schemeClr val="dk2"/>
              </a:solidFill>
              <a:latin typeface="Inter"/>
              <a:ea typeface="Inter"/>
              <a:cs typeface="Inter"/>
              <a:sym typeface="Inter"/>
            </a:endParaRPr>
          </a:p>
        </p:txBody>
      </p:sp>
      <p:sp>
        <p:nvSpPr>
          <p:cNvPr id="354" name="Google Shape;354;g2f0a7fbfd2b_0_2575"/>
          <p:cNvSpPr/>
          <p:nvPr/>
        </p:nvSpPr>
        <p:spPr>
          <a:xfrm>
            <a:off x="3395879" y="3577838"/>
            <a:ext cx="23691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dk2"/>
                </a:solidFill>
                <a:latin typeface="Inter"/>
                <a:ea typeface="Inter"/>
                <a:cs typeface="Inter"/>
                <a:sym typeface="Inter"/>
              </a:rPr>
              <a:t>Hardware</a:t>
            </a:r>
            <a:endParaRPr b="1" i="1" sz="1200" u="none" cap="none" strike="noStrike">
              <a:solidFill>
                <a:schemeClr val="dk2"/>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dk2"/>
                </a:solidFill>
                <a:latin typeface="Inter"/>
                <a:ea typeface="Inter"/>
                <a:cs typeface="Inter"/>
                <a:sym typeface="Inter"/>
              </a:rPr>
              <a:t>Infrastructure</a:t>
            </a:r>
            <a:endParaRPr b="1" i="1" sz="1200" u="none" cap="none" strike="noStrike">
              <a:solidFill>
                <a:schemeClr val="dk2"/>
              </a:solidFill>
              <a:latin typeface="Inter"/>
              <a:ea typeface="Inter"/>
              <a:cs typeface="Inter"/>
              <a:sym typeface="Inter"/>
            </a:endParaRPr>
          </a:p>
        </p:txBody>
      </p:sp>
      <p:sp>
        <p:nvSpPr>
          <p:cNvPr id="355" name="Google Shape;355;g2f0a7fbfd2b_0_2575"/>
          <p:cNvSpPr/>
          <p:nvPr/>
        </p:nvSpPr>
        <p:spPr>
          <a:xfrm>
            <a:off x="487741" y="2244334"/>
            <a:ext cx="2662800" cy="1071000"/>
          </a:xfrm>
          <a:prstGeom prst="rect">
            <a:avLst/>
          </a:prstGeom>
          <a:noFill/>
          <a:ln cap="flat" cmpd="sng" w="28575">
            <a:solidFill>
              <a:srgbClr val="D8ECF2"/>
            </a:solidFill>
            <a:prstDash val="dash"/>
            <a:round/>
            <a:headEnd len="sm" w="sm" type="none"/>
            <a:tailEnd len="sm" w="sm" type="none"/>
          </a:ln>
        </p:spPr>
        <p:txBody>
          <a:bodyPr anchorCtr="0" anchor="t" bIns="91425" lIns="0" spcFirstLastPara="1" rIns="0" wrap="square" tIns="91425">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2"/>
                </a:solidFill>
                <a:latin typeface="Inter SemiBold"/>
                <a:ea typeface="Inter SemiBold"/>
                <a:cs typeface="Inter SemiBold"/>
                <a:sym typeface="Inter SemiBold"/>
              </a:rPr>
              <a:t>Embedding Models</a:t>
            </a:r>
            <a:endParaRPr b="0" i="0" sz="1000" u="none" cap="none" strike="noStrike">
              <a:solidFill>
                <a:schemeClr val="dk2"/>
              </a:solidFill>
              <a:latin typeface="Inter SemiBold"/>
              <a:ea typeface="Inter SemiBold"/>
              <a:cs typeface="Inter SemiBold"/>
              <a:sym typeface="Inter SemiBold"/>
            </a:endParaRPr>
          </a:p>
        </p:txBody>
      </p:sp>
      <p:sp>
        <p:nvSpPr>
          <p:cNvPr id="356" name="Google Shape;356;g2f0a7fbfd2b_0_2575"/>
          <p:cNvSpPr/>
          <p:nvPr/>
        </p:nvSpPr>
        <p:spPr>
          <a:xfrm>
            <a:off x="6014891" y="2244314"/>
            <a:ext cx="2662800" cy="1071000"/>
          </a:xfrm>
          <a:prstGeom prst="rect">
            <a:avLst/>
          </a:prstGeom>
          <a:noFill/>
          <a:ln cap="flat" cmpd="sng" w="28575">
            <a:solidFill>
              <a:srgbClr val="D8ECF2"/>
            </a:solidFill>
            <a:prstDash val="dash"/>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Inter SemiBold"/>
                <a:ea typeface="Inter SemiBold"/>
                <a:cs typeface="Inter SemiBold"/>
                <a:sym typeface="Inter SemiBold"/>
              </a:rPr>
              <a:t>LLMs</a:t>
            </a:r>
            <a:endParaRPr b="0" i="0" sz="1000" u="none" cap="none" strike="noStrike">
              <a:solidFill>
                <a:schemeClr val="dk2"/>
              </a:solidFill>
              <a:latin typeface="Inter SemiBold"/>
              <a:ea typeface="Inter SemiBold"/>
              <a:cs typeface="Inter SemiBold"/>
              <a:sym typeface="Inter SemiBold"/>
            </a:endParaRPr>
          </a:p>
        </p:txBody>
      </p:sp>
      <p:sp>
        <p:nvSpPr>
          <p:cNvPr id="357" name="Google Shape;357;g2f0a7fbfd2b_0_2575"/>
          <p:cNvSpPr/>
          <p:nvPr/>
        </p:nvSpPr>
        <p:spPr>
          <a:xfrm>
            <a:off x="3251316" y="2244289"/>
            <a:ext cx="2662800" cy="1071000"/>
          </a:xfrm>
          <a:prstGeom prst="rect">
            <a:avLst/>
          </a:prstGeom>
          <a:solidFill>
            <a:schemeClr val="lt1"/>
          </a:solidFill>
          <a:ln cap="flat" cmpd="sng" w="28575">
            <a:solidFill>
              <a:srgbClr val="D8ECF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Montserrat SemiBold"/>
              <a:ea typeface="Montserrat SemiBold"/>
              <a:cs typeface="Montserrat SemiBold"/>
              <a:sym typeface="Montserrat SemiBold"/>
            </a:endParaRPr>
          </a:p>
        </p:txBody>
      </p:sp>
      <p:sp>
        <p:nvSpPr>
          <p:cNvPr id="358" name="Google Shape;358;g2f0a7fbfd2b_0_2575"/>
          <p:cNvSpPr txBox="1"/>
          <p:nvPr/>
        </p:nvSpPr>
        <p:spPr>
          <a:xfrm>
            <a:off x="3496116" y="1924811"/>
            <a:ext cx="2173200" cy="277200"/>
          </a:xfrm>
          <a:prstGeom prst="rect">
            <a:avLst/>
          </a:prstGeom>
          <a:noFill/>
          <a:ln>
            <a:noFill/>
          </a:ln>
        </p:spPr>
        <p:txBody>
          <a:bodyPr anchorCtr="0" anchor="t" bIns="45725" lIns="45725" spcFirstLastPara="1" rIns="45725" wrap="square" tIns="45725">
            <a:spAutoFit/>
          </a:bodyPr>
          <a:lstStyle/>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dk2"/>
                </a:solidFill>
                <a:latin typeface="Inter"/>
                <a:ea typeface="Inter"/>
                <a:cs typeface="Inter"/>
                <a:sym typeface="Inter"/>
              </a:rPr>
              <a:t>Software Infrastructure</a:t>
            </a:r>
            <a:endParaRPr b="1" i="1" sz="1200" u="none" cap="none" strike="noStrike">
              <a:solidFill>
                <a:schemeClr val="dk2"/>
              </a:solidFill>
              <a:latin typeface="Inter"/>
              <a:ea typeface="Inter"/>
              <a:cs typeface="Inter"/>
              <a:sym typeface="Inter"/>
            </a:endParaRPr>
          </a:p>
        </p:txBody>
      </p:sp>
      <p:sp>
        <p:nvSpPr>
          <p:cNvPr id="359" name="Google Shape;359;g2f0a7fbfd2b_0_2575"/>
          <p:cNvSpPr/>
          <p:nvPr/>
        </p:nvSpPr>
        <p:spPr>
          <a:xfrm>
            <a:off x="3251310" y="2247976"/>
            <a:ext cx="2662800" cy="1071000"/>
          </a:xfrm>
          <a:prstGeom prst="rect">
            <a:avLst/>
          </a:prstGeom>
          <a:solidFill>
            <a:schemeClr val="accent2"/>
          </a:solid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Montserrat SemiBold"/>
              <a:ea typeface="Montserrat SemiBold"/>
              <a:cs typeface="Montserrat SemiBold"/>
              <a:sym typeface="Montserrat SemiBold"/>
            </a:endParaRPr>
          </a:p>
        </p:txBody>
      </p:sp>
      <p:sp>
        <p:nvSpPr>
          <p:cNvPr id="360" name="Google Shape;360;g2f0a7fbfd2b_0_2575"/>
          <p:cNvSpPr txBox="1"/>
          <p:nvPr/>
        </p:nvSpPr>
        <p:spPr>
          <a:xfrm>
            <a:off x="3832716" y="2286533"/>
            <a:ext cx="1500000" cy="246300"/>
          </a:xfrm>
          <a:prstGeom prst="rect">
            <a:avLst/>
          </a:prstGeom>
          <a:noFill/>
          <a:ln>
            <a:noFill/>
          </a:ln>
        </p:spPr>
        <p:txBody>
          <a:bodyPr anchorCtr="0" anchor="t" bIns="45725" lIns="45725" spcFirstLastPara="1" rIns="45725" wrap="square" tIns="457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Inter SemiBold"/>
                <a:ea typeface="Inter SemiBold"/>
                <a:cs typeface="Inter SemiBold"/>
                <a:sym typeface="Inter SemiBold"/>
              </a:rPr>
              <a:t>Vector Database</a:t>
            </a:r>
            <a:endParaRPr b="0" i="0" sz="1000" u="none" cap="none" strike="noStrike">
              <a:solidFill>
                <a:schemeClr val="lt1"/>
              </a:solidFill>
              <a:latin typeface="Inter SemiBold"/>
              <a:ea typeface="Inter SemiBold"/>
              <a:cs typeface="Inter SemiBold"/>
              <a:sym typeface="Inter SemiBold"/>
            </a:endParaRPr>
          </a:p>
        </p:txBody>
      </p:sp>
      <p:pic>
        <p:nvPicPr>
          <p:cNvPr id="361" name="Google Shape;361;g2f0a7fbfd2b_0_2575"/>
          <p:cNvPicPr preferRelativeResize="0"/>
          <p:nvPr/>
        </p:nvPicPr>
        <p:blipFill rotWithShape="1">
          <a:blip r:embed="rId3">
            <a:alphaModFix/>
          </a:blip>
          <a:srcRect b="28512" l="0" r="0" t="29359"/>
          <a:stretch/>
        </p:blipFill>
        <p:spPr>
          <a:xfrm>
            <a:off x="678853" y="3634144"/>
            <a:ext cx="1340658" cy="349444"/>
          </a:xfrm>
          <a:prstGeom prst="rect">
            <a:avLst/>
          </a:prstGeom>
          <a:noFill/>
          <a:ln>
            <a:noFill/>
          </a:ln>
        </p:spPr>
      </p:pic>
      <p:pic>
        <p:nvPicPr>
          <p:cNvPr id="362" name="Google Shape;362;g2f0a7fbfd2b_0_2575"/>
          <p:cNvPicPr preferRelativeResize="0"/>
          <p:nvPr/>
        </p:nvPicPr>
        <p:blipFill rotWithShape="1">
          <a:blip r:embed="rId4">
            <a:alphaModFix/>
          </a:blip>
          <a:srcRect b="0" l="0" r="0" t="0"/>
          <a:stretch/>
        </p:blipFill>
        <p:spPr>
          <a:xfrm>
            <a:off x="4647469" y="2597589"/>
            <a:ext cx="1124721" cy="654596"/>
          </a:xfrm>
          <a:prstGeom prst="rect">
            <a:avLst/>
          </a:prstGeom>
          <a:noFill/>
          <a:ln>
            <a:noFill/>
          </a:ln>
        </p:spPr>
      </p:pic>
      <p:pic>
        <p:nvPicPr>
          <p:cNvPr id="363" name="Google Shape;363;g2f0a7fbfd2b_0_2575"/>
          <p:cNvPicPr preferRelativeResize="0"/>
          <p:nvPr/>
        </p:nvPicPr>
        <p:blipFill rotWithShape="1">
          <a:blip r:embed="rId5">
            <a:alphaModFix/>
          </a:blip>
          <a:srcRect b="0" l="0" r="0" t="0"/>
          <a:stretch/>
        </p:blipFill>
        <p:spPr>
          <a:xfrm>
            <a:off x="3471554" y="2606795"/>
            <a:ext cx="1108844" cy="633787"/>
          </a:xfrm>
          <a:prstGeom prst="rect">
            <a:avLst/>
          </a:prstGeom>
          <a:noFill/>
          <a:ln>
            <a:noFill/>
          </a:ln>
        </p:spPr>
      </p:pic>
      <p:pic>
        <p:nvPicPr>
          <p:cNvPr id="364" name="Google Shape;364;g2f0a7fbfd2b_0_2575"/>
          <p:cNvPicPr preferRelativeResize="0"/>
          <p:nvPr/>
        </p:nvPicPr>
        <p:blipFill rotWithShape="1">
          <a:blip r:embed="rId6">
            <a:alphaModFix/>
          </a:blip>
          <a:srcRect b="0" l="0" r="0" t="0"/>
          <a:stretch/>
        </p:blipFill>
        <p:spPr>
          <a:xfrm>
            <a:off x="1902083" y="2546400"/>
            <a:ext cx="1108837" cy="409430"/>
          </a:xfrm>
          <a:prstGeom prst="rect">
            <a:avLst/>
          </a:prstGeom>
          <a:noFill/>
          <a:ln>
            <a:noFill/>
          </a:ln>
        </p:spPr>
      </p:pic>
      <p:pic>
        <p:nvPicPr>
          <p:cNvPr id="365" name="Google Shape;365;g2f0a7fbfd2b_0_2575"/>
          <p:cNvPicPr preferRelativeResize="0"/>
          <p:nvPr/>
        </p:nvPicPr>
        <p:blipFill rotWithShape="1">
          <a:blip r:embed="rId7">
            <a:alphaModFix/>
          </a:blip>
          <a:srcRect b="17330" l="0" r="0" t="13622"/>
          <a:stretch/>
        </p:blipFill>
        <p:spPr>
          <a:xfrm>
            <a:off x="664544" y="2576392"/>
            <a:ext cx="1012127" cy="349444"/>
          </a:xfrm>
          <a:prstGeom prst="rect">
            <a:avLst/>
          </a:prstGeom>
          <a:noFill/>
          <a:ln>
            <a:noFill/>
          </a:ln>
        </p:spPr>
      </p:pic>
      <p:pic>
        <p:nvPicPr>
          <p:cNvPr descr="Jobs at Inflection - Otta - The only job search that does you justice" id="366" name="Google Shape;366;g2f0a7fbfd2b_0_2575"/>
          <p:cNvPicPr preferRelativeResize="0"/>
          <p:nvPr/>
        </p:nvPicPr>
        <p:blipFill rotWithShape="1">
          <a:blip r:embed="rId8">
            <a:alphaModFix/>
          </a:blip>
          <a:srcRect b="0" l="0" r="0" t="0"/>
          <a:stretch/>
        </p:blipFill>
        <p:spPr>
          <a:xfrm>
            <a:off x="7408754" y="2607581"/>
            <a:ext cx="1012125" cy="192985"/>
          </a:xfrm>
          <a:prstGeom prst="rect">
            <a:avLst/>
          </a:prstGeom>
          <a:noFill/>
          <a:ln>
            <a:noFill/>
          </a:ln>
        </p:spPr>
      </p:pic>
      <p:pic>
        <p:nvPicPr>
          <p:cNvPr id="367" name="Google Shape;367;g2f0a7fbfd2b_0_2575"/>
          <p:cNvPicPr preferRelativeResize="0"/>
          <p:nvPr/>
        </p:nvPicPr>
        <p:blipFill rotWithShape="1">
          <a:blip r:embed="rId9">
            <a:alphaModFix/>
          </a:blip>
          <a:srcRect b="35378" l="10774" r="13507" t="33167"/>
          <a:stretch/>
        </p:blipFill>
        <p:spPr>
          <a:xfrm>
            <a:off x="6236035" y="2563554"/>
            <a:ext cx="960641" cy="299474"/>
          </a:xfrm>
          <a:prstGeom prst="rect">
            <a:avLst/>
          </a:prstGeom>
          <a:noFill/>
          <a:ln>
            <a:noFill/>
          </a:ln>
        </p:spPr>
      </p:pic>
      <p:pic>
        <p:nvPicPr>
          <p:cNvPr id="368" name="Google Shape;368;g2f0a7fbfd2b_0_2575"/>
          <p:cNvPicPr preferRelativeResize="0"/>
          <p:nvPr/>
        </p:nvPicPr>
        <p:blipFill rotWithShape="1">
          <a:blip r:embed="rId10">
            <a:alphaModFix/>
          </a:blip>
          <a:srcRect b="32428" l="0" r="0" t="29067"/>
          <a:stretch/>
        </p:blipFill>
        <p:spPr>
          <a:xfrm>
            <a:off x="6220750" y="2937470"/>
            <a:ext cx="1047938" cy="224156"/>
          </a:xfrm>
          <a:prstGeom prst="rect">
            <a:avLst/>
          </a:prstGeom>
          <a:noFill/>
          <a:ln>
            <a:noFill/>
          </a:ln>
        </p:spPr>
      </p:pic>
      <p:pic>
        <p:nvPicPr>
          <p:cNvPr id="369" name="Google Shape;369;g2f0a7fbfd2b_0_2575"/>
          <p:cNvPicPr preferRelativeResize="0"/>
          <p:nvPr/>
        </p:nvPicPr>
        <p:blipFill rotWithShape="1">
          <a:blip r:embed="rId11">
            <a:alphaModFix/>
          </a:blip>
          <a:srcRect b="0" l="0" r="0" t="0"/>
          <a:stretch/>
        </p:blipFill>
        <p:spPr>
          <a:xfrm>
            <a:off x="7575245" y="2911248"/>
            <a:ext cx="679143" cy="276590"/>
          </a:xfrm>
          <a:prstGeom prst="rect">
            <a:avLst/>
          </a:prstGeom>
          <a:noFill/>
          <a:ln>
            <a:noFill/>
          </a:ln>
        </p:spPr>
      </p:pic>
      <p:pic>
        <p:nvPicPr>
          <p:cNvPr id="370" name="Google Shape;370;g2f0a7fbfd2b_0_2575"/>
          <p:cNvPicPr preferRelativeResize="0"/>
          <p:nvPr/>
        </p:nvPicPr>
        <p:blipFill rotWithShape="1">
          <a:blip r:embed="rId12">
            <a:alphaModFix/>
          </a:blip>
          <a:srcRect b="0" l="0" r="0" t="0"/>
          <a:stretch/>
        </p:blipFill>
        <p:spPr>
          <a:xfrm>
            <a:off x="1409575" y="2850664"/>
            <a:ext cx="819200" cy="460800"/>
          </a:xfrm>
          <a:prstGeom prst="rect">
            <a:avLst/>
          </a:prstGeom>
          <a:noFill/>
          <a:ln>
            <a:noFill/>
          </a:ln>
        </p:spPr>
      </p:pic>
      <p:pic>
        <p:nvPicPr>
          <p:cNvPr id="371" name="Google Shape;371;g2f0a7fbfd2b_0_2575"/>
          <p:cNvPicPr preferRelativeResize="0"/>
          <p:nvPr/>
        </p:nvPicPr>
        <p:blipFill rotWithShape="1">
          <a:blip r:embed="rId13">
            <a:alphaModFix/>
          </a:blip>
          <a:srcRect b="0" l="0" r="0" t="0"/>
          <a:stretch/>
        </p:blipFill>
        <p:spPr>
          <a:xfrm>
            <a:off x="662038" y="1445276"/>
            <a:ext cx="1017142" cy="275196"/>
          </a:xfrm>
          <a:prstGeom prst="rect">
            <a:avLst/>
          </a:prstGeom>
          <a:noFill/>
          <a:ln>
            <a:noFill/>
          </a:ln>
        </p:spPr>
      </p:pic>
      <p:pic>
        <p:nvPicPr>
          <p:cNvPr id="372" name="Google Shape;372;g2f0a7fbfd2b_0_2575"/>
          <p:cNvPicPr preferRelativeResize="0"/>
          <p:nvPr/>
        </p:nvPicPr>
        <p:blipFill rotWithShape="1">
          <a:blip r:embed="rId14">
            <a:alphaModFix/>
          </a:blip>
          <a:srcRect b="42575" l="16730" r="14785" t="17922"/>
          <a:stretch/>
        </p:blipFill>
        <p:spPr>
          <a:xfrm>
            <a:off x="2055217" y="1389542"/>
            <a:ext cx="1340662" cy="386654"/>
          </a:xfrm>
          <a:prstGeom prst="rect">
            <a:avLst/>
          </a:prstGeom>
          <a:noFill/>
          <a:ln>
            <a:noFill/>
          </a:ln>
        </p:spPr>
      </p:pic>
      <p:pic>
        <p:nvPicPr>
          <p:cNvPr descr="MindsDB Conf 2023 - an Applied AI conference for Developers" id="373" name="Google Shape;373;g2f0a7fbfd2b_0_2575"/>
          <p:cNvPicPr preferRelativeResize="0"/>
          <p:nvPr/>
        </p:nvPicPr>
        <p:blipFill rotWithShape="1">
          <a:blip r:embed="rId15">
            <a:alphaModFix/>
          </a:blip>
          <a:srcRect b="0" l="0" r="0" t="0"/>
          <a:stretch/>
        </p:blipFill>
        <p:spPr>
          <a:xfrm>
            <a:off x="5914192" y="1397747"/>
            <a:ext cx="992175" cy="370214"/>
          </a:xfrm>
          <a:prstGeom prst="rect">
            <a:avLst/>
          </a:prstGeom>
          <a:noFill/>
          <a:ln>
            <a:noFill/>
          </a:ln>
        </p:spPr>
      </p:pic>
      <p:pic>
        <p:nvPicPr>
          <p:cNvPr id="374" name="Google Shape;374;g2f0a7fbfd2b_0_2575"/>
          <p:cNvPicPr preferRelativeResize="0"/>
          <p:nvPr/>
        </p:nvPicPr>
        <p:blipFill rotWithShape="1">
          <a:blip r:embed="rId16">
            <a:alphaModFix/>
          </a:blip>
          <a:srcRect b="0" l="0" r="0" t="0"/>
          <a:stretch/>
        </p:blipFill>
        <p:spPr>
          <a:xfrm>
            <a:off x="7325417" y="1445858"/>
            <a:ext cx="968963" cy="275274"/>
          </a:xfrm>
          <a:prstGeom prst="rect">
            <a:avLst/>
          </a:prstGeom>
          <a:noFill/>
          <a:ln>
            <a:noFill/>
          </a:ln>
        </p:spPr>
      </p:pic>
      <p:pic>
        <p:nvPicPr>
          <p:cNvPr id="375" name="Google Shape;375;g2f0a7fbfd2b_0_2575"/>
          <p:cNvPicPr preferRelativeResize="0"/>
          <p:nvPr/>
        </p:nvPicPr>
        <p:blipFill>
          <a:blip r:embed="rId17">
            <a:alphaModFix/>
          </a:blip>
          <a:stretch>
            <a:fillRect/>
          </a:stretch>
        </p:blipFill>
        <p:spPr>
          <a:xfrm>
            <a:off x="7679381" y="3680069"/>
            <a:ext cx="839767" cy="242325"/>
          </a:xfrm>
          <a:prstGeom prst="rect">
            <a:avLst/>
          </a:prstGeom>
          <a:noFill/>
          <a:ln>
            <a:noFill/>
          </a:ln>
        </p:spPr>
      </p:pic>
      <p:pic>
        <p:nvPicPr>
          <p:cNvPr id="376" name="Google Shape;376;g2f0a7fbfd2b_0_2575"/>
          <p:cNvPicPr preferRelativeResize="0"/>
          <p:nvPr/>
        </p:nvPicPr>
        <p:blipFill>
          <a:blip r:embed="rId18">
            <a:alphaModFix/>
          </a:blip>
          <a:stretch>
            <a:fillRect/>
          </a:stretch>
        </p:blipFill>
        <p:spPr>
          <a:xfrm>
            <a:off x="2186476" y="3662637"/>
            <a:ext cx="679144" cy="2639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f0a7fbfd2b_0_2072"/>
          <p:cNvSpPr txBox="1"/>
          <p:nvPr>
            <p:ph type="title"/>
          </p:nvPr>
        </p:nvSpPr>
        <p:spPr>
          <a:xfrm>
            <a:off x="436628" y="1642408"/>
            <a:ext cx="4775400" cy="1442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6000"/>
              <a:buFont typeface="Inter"/>
              <a:buNone/>
            </a:pPr>
            <a:r>
              <a:rPr lang="en-US"/>
              <a:t>04</a:t>
            </a:r>
            <a:endParaRPr/>
          </a:p>
        </p:txBody>
      </p:sp>
      <p:sp>
        <p:nvSpPr>
          <p:cNvPr id="383" name="Google Shape;383;g2f0a7fbfd2b_0_2072"/>
          <p:cNvSpPr txBox="1"/>
          <p:nvPr>
            <p:ph idx="1" type="body"/>
          </p:nvPr>
        </p:nvSpPr>
        <p:spPr>
          <a:xfrm>
            <a:off x="436628" y="3259230"/>
            <a:ext cx="4073100" cy="207600"/>
          </a:xfrm>
          <a:prstGeom prst="rect">
            <a:avLst/>
          </a:prstGeom>
          <a:noFill/>
          <a:ln>
            <a:noFill/>
          </a:ln>
        </p:spPr>
        <p:txBody>
          <a:bodyPr anchorCtr="0" anchor="ctr" bIns="34275" lIns="0" spcFirstLastPara="1" rIns="0" wrap="square" tIns="34275">
            <a:noAutofit/>
          </a:bodyPr>
          <a:lstStyle/>
          <a:p>
            <a:pPr indent="0" lvl="0" marL="0" rtl="0" algn="l">
              <a:spcBef>
                <a:spcPts val="300"/>
              </a:spcBef>
              <a:spcAft>
                <a:spcPts val="0"/>
              </a:spcAft>
              <a:buClr>
                <a:schemeClr val="dk1"/>
              </a:buClr>
              <a:buSzPts val="1100"/>
              <a:buNone/>
            </a:pPr>
            <a:r>
              <a:rPr lang="en-US" sz="3000"/>
              <a:t>Insights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f0a7fbfd2b_0_6"/>
          <p:cNvSpPr/>
          <p:nvPr/>
        </p:nvSpPr>
        <p:spPr>
          <a:xfrm>
            <a:off x="1931949" y="1316889"/>
            <a:ext cx="7212000" cy="2505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115" name="Google Shape;115;g2f0a7fbfd2b_0_6"/>
          <p:cNvSpPr/>
          <p:nvPr/>
        </p:nvSpPr>
        <p:spPr>
          <a:xfrm>
            <a:off x="6590371" y="1547232"/>
            <a:ext cx="2023800" cy="20238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116" name="Google Shape;116;g2f0a7fbfd2b_0_6"/>
          <p:cNvSpPr txBox="1"/>
          <p:nvPr/>
        </p:nvSpPr>
        <p:spPr>
          <a:xfrm>
            <a:off x="3659040" y="1616186"/>
            <a:ext cx="2745300" cy="423300"/>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lang="en-US" sz="2500">
                <a:solidFill>
                  <a:srgbClr val="091063"/>
                </a:solidFill>
                <a:latin typeface="Inter"/>
                <a:ea typeface="Inter"/>
                <a:cs typeface="Inter"/>
                <a:sym typeface="Inter"/>
              </a:rPr>
              <a:t>Tim Spann</a:t>
            </a:r>
            <a:endParaRPr b="0" i="0" sz="500" u="none" cap="none" strike="noStrike">
              <a:solidFill>
                <a:schemeClr val="dk1"/>
              </a:solidFill>
              <a:latin typeface="Inter"/>
              <a:ea typeface="Inter"/>
              <a:cs typeface="Inter"/>
              <a:sym typeface="Inter"/>
            </a:endParaRPr>
          </a:p>
        </p:txBody>
      </p:sp>
      <p:sp>
        <p:nvSpPr>
          <p:cNvPr id="117" name="Google Shape;117;g2f0a7fbfd2b_0_6"/>
          <p:cNvSpPr txBox="1"/>
          <p:nvPr/>
        </p:nvSpPr>
        <p:spPr>
          <a:xfrm>
            <a:off x="3670069" y="2203575"/>
            <a:ext cx="2364600" cy="469500"/>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lang="en-US" sz="1400">
                <a:solidFill>
                  <a:srgbClr val="091063"/>
                </a:solidFill>
                <a:latin typeface="Inter"/>
                <a:ea typeface="Inter"/>
                <a:cs typeface="Inter"/>
                <a:sym typeface="Inter"/>
              </a:rPr>
              <a:t>Principal </a:t>
            </a:r>
            <a:r>
              <a:rPr b="0" i="0" lang="en-US" sz="1400" u="none" cap="none" strike="noStrike">
                <a:solidFill>
                  <a:srgbClr val="091063"/>
                </a:solidFill>
                <a:latin typeface="Inter"/>
                <a:ea typeface="Inter"/>
                <a:cs typeface="Inter"/>
                <a:sym typeface="Inter"/>
              </a:rPr>
              <a:t>Developer Advocate, Zilliz</a:t>
            </a:r>
            <a:endParaRPr b="0" i="0" sz="500" u="none" cap="none" strike="noStrike">
              <a:solidFill>
                <a:schemeClr val="dk1"/>
              </a:solidFill>
              <a:latin typeface="Inter"/>
              <a:ea typeface="Inter"/>
              <a:cs typeface="Inter"/>
              <a:sym typeface="Inter"/>
            </a:endParaRPr>
          </a:p>
        </p:txBody>
      </p:sp>
      <p:sp>
        <p:nvSpPr>
          <p:cNvPr id="118" name="Google Shape;118;g2f0a7fbfd2b_0_6"/>
          <p:cNvSpPr txBox="1"/>
          <p:nvPr/>
        </p:nvSpPr>
        <p:spPr>
          <a:xfrm>
            <a:off x="3659040" y="2906303"/>
            <a:ext cx="3954300" cy="614100"/>
          </a:xfrm>
          <a:prstGeom prst="rect">
            <a:avLst/>
          </a:prstGeom>
          <a:noFill/>
          <a:ln>
            <a:noFill/>
          </a:ln>
        </p:spPr>
        <p:txBody>
          <a:bodyPr anchorCtr="0" anchor="t" bIns="19050" lIns="19050" spcFirstLastPara="1" rIns="19050" wrap="square" tIns="19050">
            <a:spAutoFit/>
          </a:bodyPr>
          <a:lstStyle/>
          <a:p>
            <a:pPr indent="0" lvl="0" marL="0" marR="0" rtl="0" algn="l">
              <a:lnSpc>
                <a:spcPct val="120000"/>
              </a:lnSpc>
              <a:spcBef>
                <a:spcPts val="0"/>
              </a:spcBef>
              <a:spcAft>
                <a:spcPts val="0"/>
              </a:spcAft>
              <a:buNone/>
            </a:pPr>
            <a:r>
              <a:rPr lang="en-US" sz="1100">
                <a:solidFill>
                  <a:srgbClr val="091063"/>
                </a:solidFill>
                <a:latin typeface="Inter"/>
                <a:ea typeface="Inter"/>
                <a:cs typeface="Inter"/>
                <a:sym typeface="Inter"/>
              </a:rPr>
              <a:t>tim.spann@zilliz.com</a:t>
            </a:r>
            <a:endParaRPr b="0" i="0" sz="1100" u="none" cap="none" strike="noStrike">
              <a:solidFill>
                <a:srgbClr val="091063"/>
              </a:solidFill>
              <a:latin typeface="Inter"/>
              <a:ea typeface="Inter"/>
              <a:cs typeface="Inter"/>
              <a:sym typeface="Inter"/>
            </a:endParaRPr>
          </a:p>
          <a:p>
            <a:pPr indent="0" lvl="0" marL="0" marR="0" rtl="0" algn="l">
              <a:lnSpc>
                <a:spcPct val="120000"/>
              </a:lnSpc>
              <a:spcBef>
                <a:spcPts val="0"/>
              </a:spcBef>
              <a:spcAft>
                <a:spcPts val="0"/>
              </a:spcAft>
              <a:buNone/>
            </a:pPr>
            <a:r>
              <a:rPr lang="en-US" sz="1100">
                <a:solidFill>
                  <a:srgbClr val="091063"/>
                </a:solidFill>
                <a:latin typeface="Inter"/>
                <a:ea typeface="Inter"/>
                <a:cs typeface="Inter"/>
                <a:sym typeface="Inter"/>
              </a:rPr>
              <a:t>https://www.linkedin.com/in/timothyspann/</a:t>
            </a:r>
            <a:endParaRPr b="0" i="0" sz="1100" u="none" cap="none" strike="noStrike">
              <a:solidFill>
                <a:srgbClr val="091063"/>
              </a:solidFill>
              <a:latin typeface="Inter"/>
              <a:ea typeface="Inter"/>
              <a:cs typeface="Inter"/>
              <a:sym typeface="Inter"/>
            </a:endParaRPr>
          </a:p>
          <a:p>
            <a:pPr indent="0" lvl="0" marL="0" marR="0" rtl="0" algn="l">
              <a:lnSpc>
                <a:spcPct val="120000"/>
              </a:lnSpc>
              <a:spcBef>
                <a:spcPts val="0"/>
              </a:spcBef>
              <a:spcAft>
                <a:spcPts val="0"/>
              </a:spcAft>
              <a:buNone/>
            </a:pPr>
            <a:r>
              <a:rPr lang="en-US" sz="1100">
                <a:solidFill>
                  <a:srgbClr val="091063"/>
                </a:solidFill>
                <a:latin typeface="Inter"/>
                <a:ea typeface="Inter"/>
                <a:cs typeface="Inter"/>
                <a:sym typeface="Inter"/>
              </a:rPr>
              <a:t>https://x.com/PaaSDev</a:t>
            </a:r>
            <a:endParaRPr b="0" i="0" sz="1100" u="none" cap="none" strike="noStrike">
              <a:solidFill>
                <a:srgbClr val="091063"/>
              </a:solidFill>
              <a:latin typeface="Inter"/>
              <a:ea typeface="Inter"/>
              <a:cs typeface="Inter"/>
              <a:sym typeface="Inter"/>
            </a:endParaRPr>
          </a:p>
        </p:txBody>
      </p:sp>
      <p:sp>
        <p:nvSpPr>
          <p:cNvPr id="119" name="Google Shape;119;g2f0a7fbfd2b_0_6"/>
          <p:cNvSpPr txBox="1"/>
          <p:nvPr>
            <p:ph idx="4294967295"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p>
            <a:pPr indent="0" lvl="0" marL="0" rtl="0" algn="l">
              <a:spcBef>
                <a:spcPts val="0"/>
              </a:spcBef>
              <a:spcAft>
                <a:spcPts val="0"/>
              </a:spcAft>
              <a:buClr>
                <a:schemeClr val="lt1"/>
              </a:buClr>
              <a:buSzPts val="2300"/>
              <a:buFont typeface="Inter Medium"/>
              <a:buNone/>
            </a:pPr>
            <a:r>
              <a:rPr lang="en-US"/>
              <a:t>Speaker</a:t>
            </a:r>
            <a:endParaRPr/>
          </a:p>
        </p:txBody>
      </p:sp>
      <p:pic>
        <p:nvPicPr>
          <p:cNvPr descr="Image" id="120" name="Google Shape;120;g2f0a7fbfd2b_0_6"/>
          <p:cNvPicPr preferRelativeResize="0"/>
          <p:nvPr/>
        </p:nvPicPr>
        <p:blipFill rotWithShape="1">
          <a:blip r:embed="rId3">
            <a:alphaModFix/>
          </a:blip>
          <a:srcRect b="0" l="0" r="0" t="0"/>
          <a:stretch/>
        </p:blipFill>
        <p:spPr>
          <a:xfrm>
            <a:off x="617325" y="1318950"/>
            <a:ext cx="2497206" cy="2505600"/>
          </a:xfrm>
          <a:prstGeom prst="rect">
            <a:avLst/>
          </a:prstGeom>
          <a:noFill/>
          <a:ln>
            <a:noFill/>
          </a:ln>
        </p:spPr>
      </p:pic>
      <p:pic>
        <p:nvPicPr>
          <p:cNvPr id="121" name="Google Shape;121;g2f0a7fbfd2b_0_6"/>
          <p:cNvPicPr preferRelativeResize="0"/>
          <p:nvPr/>
        </p:nvPicPr>
        <p:blipFill>
          <a:blip r:embed="rId4">
            <a:alphaModFix/>
          </a:blip>
          <a:stretch>
            <a:fillRect/>
          </a:stretch>
        </p:blipFill>
        <p:spPr>
          <a:xfrm>
            <a:off x="636075" y="1337738"/>
            <a:ext cx="2459700" cy="2459700"/>
          </a:xfrm>
          <a:prstGeom prst="ellipse">
            <a:avLst/>
          </a:prstGeom>
          <a:noFill/>
          <a:ln>
            <a:noFill/>
          </a:ln>
        </p:spPr>
      </p:pic>
      <p:pic>
        <p:nvPicPr>
          <p:cNvPr id="122" name="Google Shape;122;g2f0a7fbfd2b_0_6"/>
          <p:cNvPicPr preferRelativeResize="0"/>
          <p:nvPr/>
        </p:nvPicPr>
        <p:blipFill>
          <a:blip r:embed="rId5">
            <a:alphaModFix/>
          </a:blip>
          <a:stretch>
            <a:fillRect/>
          </a:stretch>
        </p:blipFill>
        <p:spPr>
          <a:xfrm>
            <a:off x="6645731" y="1495931"/>
            <a:ext cx="2210776" cy="2210776"/>
          </a:xfrm>
          <a:prstGeom prst="rect">
            <a:avLst/>
          </a:prstGeom>
          <a:noFill/>
          <a:ln>
            <a:noFill/>
          </a:ln>
        </p:spPr>
      </p:pic>
      <p:pic>
        <p:nvPicPr>
          <p:cNvPr id="123" name="Google Shape;123;g2f0a7fbfd2b_0_6"/>
          <p:cNvPicPr preferRelativeResize="0"/>
          <p:nvPr/>
        </p:nvPicPr>
        <p:blipFill>
          <a:blip r:embed="rId6">
            <a:alphaModFix/>
          </a:blip>
          <a:stretch>
            <a:fillRect/>
          </a:stretch>
        </p:blipFill>
        <p:spPr>
          <a:xfrm>
            <a:off x="7487184" y="2337384"/>
            <a:ext cx="527868" cy="527868"/>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f0a7fbfd2b_0_2541"/>
          <p:cNvSpPr txBox="1"/>
          <p:nvPr>
            <p:ph type="title"/>
          </p:nvPr>
        </p:nvSpPr>
        <p:spPr>
          <a:xfrm>
            <a:off x="428008" y="316521"/>
            <a:ext cx="82638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3000"/>
              <a:buFont typeface="Open Sans ExtraBold"/>
              <a:buNone/>
            </a:pPr>
            <a:r>
              <a:rPr lang="en-US"/>
              <a:t>Takeaways</a:t>
            </a:r>
            <a:r>
              <a:rPr lang="en-US"/>
              <a:t> </a:t>
            </a:r>
            <a:endParaRPr/>
          </a:p>
        </p:txBody>
      </p:sp>
      <p:sp>
        <p:nvSpPr>
          <p:cNvPr id="389" name="Google Shape;389;g2f0a7fbfd2b_0_2541"/>
          <p:cNvSpPr txBox="1"/>
          <p:nvPr>
            <p:ph idx="2" type="body"/>
          </p:nvPr>
        </p:nvSpPr>
        <p:spPr>
          <a:xfrm>
            <a:off x="475950" y="1076325"/>
            <a:ext cx="8600400" cy="1847100"/>
          </a:xfrm>
          <a:prstGeom prst="rect">
            <a:avLst/>
          </a:prstGeom>
          <a:noFill/>
          <a:ln>
            <a:noFill/>
          </a:ln>
        </p:spPr>
        <p:txBody>
          <a:bodyPr anchorCtr="0" anchor="t" bIns="0" lIns="0" spcFirstLastPara="1" rIns="0" wrap="square" tIns="0">
            <a:spAutoFit/>
          </a:bodyPr>
          <a:lstStyle/>
          <a:p>
            <a:pPr indent="-317500" lvl="0" marL="342900" marR="0" rtl="0" algn="l">
              <a:lnSpc>
                <a:spcPct val="100000"/>
              </a:lnSpc>
              <a:spcBef>
                <a:spcPts val="600"/>
              </a:spcBef>
              <a:spcAft>
                <a:spcPts val="0"/>
              </a:spcAft>
              <a:buClr>
                <a:srgbClr val="191919"/>
              </a:buClr>
              <a:buSzPts val="2400"/>
              <a:buFont typeface="Inter"/>
              <a:buChar char="●"/>
            </a:pPr>
            <a:r>
              <a:rPr lang="en-US" sz="2400">
                <a:solidFill>
                  <a:srgbClr val="191919"/>
                </a:solidFill>
                <a:highlight>
                  <a:srgbClr val="FFFFFF"/>
                </a:highlight>
                <a:latin typeface="Inter"/>
                <a:ea typeface="Inter"/>
                <a:cs typeface="Inter"/>
                <a:sym typeface="Inter"/>
              </a:rPr>
              <a:t>Open Source for community </a:t>
            </a:r>
            <a:endParaRPr sz="2400">
              <a:solidFill>
                <a:srgbClr val="191919"/>
              </a:solidFill>
              <a:highlight>
                <a:srgbClr val="FFFFFF"/>
              </a:highlight>
              <a:latin typeface="Inter"/>
              <a:ea typeface="Inter"/>
              <a:cs typeface="Inter"/>
              <a:sym typeface="Inter"/>
            </a:endParaRPr>
          </a:p>
          <a:p>
            <a:pPr indent="-317500" lvl="0" marL="342900" marR="0" rtl="0" algn="l">
              <a:lnSpc>
                <a:spcPct val="100000"/>
              </a:lnSpc>
              <a:spcBef>
                <a:spcPts val="0"/>
              </a:spcBef>
              <a:spcAft>
                <a:spcPts val="0"/>
              </a:spcAft>
              <a:buClr>
                <a:srgbClr val="191919"/>
              </a:buClr>
              <a:buSzPts val="2400"/>
              <a:buFont typeface="Inter"/>
              <a:buChar char="●"/>
            </a:pPr>
            <a:r>
              <a:rPr lang="en-US" sz="2400">
                <a:solidFill>
                  <a:srgbClr val="191919"/>
                </a:solidFill>
                <a:highlight>
                  <a:srgbClr val="FFFFFF"/>
                </a:highlight>
                <a:latin typeface="Inter"/>
                <a:ea typeface="Inter"/>
                <a:cs typeface="Inter"/>
                <a:sym typeface="Inter"/>
              </a:rPr>
              <a:t>Many use cases require different indexes and searches</a:t>
            </a:r>
            <a:endParaRPr sz="2400">
              <a:solidFill>
                <a:srgbClr val="191919"/>
              </a:solidFill>
              <a:highlight>
                <a:srgbClr val="FFFFFF"/>
              </a:highlight>
              <a:latin typeface="Inter"/>
              <a:ea typeface="Inter"/>
              <a:cs typeface="Inter"/>
              <a:sym typeface="Inter"/>
            </a:endParaRPr>
          </a:p>
          <a:p>
            <a:pPr indent="-317500" lvl="0" marL="342900" marR="0" rtl="0" algn="l">
              <a:lnSpc>
                <a:spcPct val="100000"/>
              </a:lnSpc>
              <a:spcBef>
                <a:spcPts val="0"/>
              </a:spcBef>
              <a:spcAft>
                <a:spcPts val="0"/>
              </a:spcAft>
              <a:buClr>
                <a:srgbClr val="191919"/>
              </a:buClr>
              <a:buSzPts val="2400"/>
              <a:buFont typeface="Inter"/>
              <a:buChar char="●"/>
            </a:pPr>
            <a:r>
              <a:rPr lang="en-US" sz="2400">
                <a:solidFill>
                  <a:srgbClr val="191919"/>
                </a:solidFill>
                <a:highlight>
                  <a:srgbClr val="FFFFFF"/>
                </a:highlight>
                <a:latin typeface="Inter"/>
                <a:ea typeface="Inter"/>
                <a:cs typeface="Inter"/>
                <a:sym typeface="Inter"/>
              </a:rPr>
              <a:t>Run your Milvus Cluster on Azure</a:t>
            </a:r>
            <a:endParaRPr sz="2400">
              <a:solidFill>
                <a:srgbClr val="191919"/>
              </a:solidFill>
              <a:highlight>
                <a:srgbClr val="FFFFFF"/>
              </a:highlight>
              <a:latin typeface="Inter"/>
              <a:ea typeface="Inter"/>
              <a:cs typeface="Inter"/>
              <a:sym typeface="Inter"/>
            </a:endParaRPr>
          </a:p>
          <a:p>
            <a:pPr indent="-317500" lvl="0" marL="342900" marR="0" rtl="0" algn="l">
              <a:lnSpc>
                <a:spcPct val="100000"/>
              </a:lnSpc>
              <a:spcBef>
                <a:spcPts val="0"/>
              </a:spcBef>
              <a:spcAft>
                <a:spcPts val="0"/>
              </a:spcAft>
              <a:buClr>
                <a:srgbClr val="191919"/>
              </a:buClr>
              <a:buSzPts val="2400"/>
              <a:buFont typeface="Inter"/>
              <a:buChar char="●"/>
            </a:pPr>
            <a:r>
              <a:rPr lang="en-US" sz="2400">
                <a:solidFill>
                  <a:srgbClr val="191919"/>
                </a:solidFill>
                <a:highlight>
                  <a:srgbClr val="FFFFFF"/>
                </a:highlight>
                <a:latin typeface="Inter"/>
                <a:ea typeface="Inter"/>
                <a:cs typeface="Inter"/>
                <a:sym typeface="Inter"/>
              </a:rPr>
              <a:t>Keep your Vector Database Close to Your Gen AI</a:t>
            </a:r>
            <a:endParaRPr sz="2400">
              <a:solidFill>
                <a:srgbClr val="191919"/>
              </a:solidFill>
              <a:highlight>
                <a:srgbClr val="FFFFFF"/>
              </a:highlight>
              <a:latin typeface="Inter"/>
              <a:ea typeface="Inter"/>
              <a:cs typeface="Inter"/>
              <a:sym typeface="Inter"/>
            </a:endParaRPr>
          </a:p>
          <a:p>
            <a:pPr indent="-317500" lvl="0" marL="342900" marR="0" rtl="0" algn="l">
              <a:lnSpc>
                <a:spcPct val="100000"/>
              </a:lnSpc>
              <a:spcBef>
                <a:spcPts val="0"/>
              </a:spcBef>
              <a:spcAft>
                <a:spcPts val="0"/>
              </a:spcAft>
              <a:buClr>
                <a:srgbClr val="191919"/>
              </a:buClr>
              <a:buSzPts val="2400"/>
              <a:buFont typeface="Inter"/>
              <a:buChar char="●"/>
            </a:pPr>
            <a:r>
              <a:rPr lang="en-US" sz="2400">
                <a:solidFill>
                  <a:srgbClr val="191919"/>
                </a:solidFill>
                <a:highlight>
                  <a:srgbClr val="FFFFFF"/>
                </a:highlight>
                <a:latin typeface="Inter"/>
                <a:ea typeface="Inter"/>
                <a:cs typeface="Inter"/>
                <a:sym typeface="Inter"/>
              </a:rPr>
              <a:t>Scalability is important</a:t>
            </a:r>
            <a:endParaRPr sz="1800">
              <a:solidFill>
                <a:srgbClr val="191919"/>
              </a:solidFill>
              <a:highlight>
                <a:srgbClr val="FFFFFF"/>
              </a:highlight>
              <a:latin typeface="Inter"/>
              <a:ea typeface="Inter"/>
              <a:cs typeface="Inter"/>
              <a:sym typeface="Inter"/>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f0a7fbfd2b_0_2610"/>
          <p:cNvSpPr txBox="1"/>
          <p:nvPr/>
        </p:nvSpPr>
        <p:spPr>
          <a:xfrm>
            <a:off x="87539" y="4441106"/>
            <a:ext cx="878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u="sng">
                <a:solidFill>
                  <a:schemeClr val="hlink"/>
                </a:solidFill>
                <a:hlinkClick r:id="rId3"/>
              </a:rPr>
              <a:t>https://milvus.io/milvus-demos/reverse-image-search</a:t>
            </a:r>
            <a:r>
              <a:rPr b="1" lang="en-US" sz="2600"/>
              <a:t> </a:t>
            </a:r>
            <a:endParaRPr b="1" sz="2600"/>
          </a:p>
        </p:txBody>
      </p:sp>
      <p:pic>
        <p:nvPicPr>
          <p:cNvPr id="396" name="Google Shape;396;g2f0a7fbfd2b_0_2610"/>
          <p:cNvPicPr preferRelativeResize="0"/>
          <p:nvPr/>
        </p:nvPicPr>
        <p:blipFill>
          <a:blip r:embed="rId4">
            <a:alphaModFix/>
          </a:blip>
          <a:stretch>
            <a:fillRect/>
          </a:stretch>
        </p:blipFill>
        <p:spPr>
          <a:xfrm>
            <a:off x="87550" y="411750"/>
            <a:ext cx="5987487" cy="3995825"/>
          </a:xfrm>
          <a:prstGeom prst="rect">
            <a:avLst/>
          </a:prstGeom>
          <a:noFill/>
          <a:ln>
            <a:noFill/>
          </a:ln>
        </p:spPr>
      </p:pic>
      <p:sp>
        <p:nvSpPr>
          <p:cNvPr id="397" name="Google Shape;397;g2f0a7fbfd2b_0_2610"/>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p>
            <a:pPr indent="0" lvl="0" marL="0" rtl="0" algn="l">
              <a:spcBef>
                <a:spcPts val="0"/>
              </a:spcBef>
              <a:spcAft>
                <a:spcPts val="0"/>
              </a:spcAft>
              <a:buClr>
                <a:srgbClr val="000000"/>
              </a:buClr>
              <a:buSzPts val="2300"/>
              <a:buFont typeface="Inter Medium"/>
              <a:buNone/>
            </a:pPr>
            <a:r>
              <a:rPr b="1" lang="en-US" sz="3200">
                <a:latin typeface="Inter"/>
                <a:ea typeface="Inter"/>
                <a:cs typeface="Inter"/>
                <a:sym typeface="Inter"/>
              </a:rPr>
              <a:t>Show Me</a:t>
            </a:r>
            <a:endParaRPr b="1" sz="3200">
              <a:latin typeface="Inter"/>
              <a:ea typeface="Inter"/>
              <a:cs typeface="Inter"/>
              <a:sym typeface="Inter"/>
            </a:endParaRPr>
          </a:p>
        </p:txBody>
      </p:sp>
      <p:pic>
        <p:nvPicPr>
          <p:cNvPr id="398" name="Google Shape;398;g2f0a7fbfd2b_0_2610"/>
          <p:cNvPicPr preferRelativeResize="0"/>
          <p:nvPr/>
        </p:nvPicPr>
        <p:blipFill>
          <a:blip r:embed="rId5">
            <a:alphaModFix/>
          </a:blip>
          <a:stretch>
            <a:fillRect/>
          </a:stretch>
        </p:blipFill>
        <p:spPr>
          <a:xfrm>
            <a:off x="6227437" y="1164950"/>
            <a:ext cx="2764163" cy="20117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f0a7fbfd2b_0_562"/>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p>
            <a:pPr indent="0" lvl="0" marL="0" rtl="0" algn="l">
              <a:spcBef>
                <a:spcPts val="0"/>
              </a:spcBef>
              <a:spcAft>
                <a:spcPts val="0"/>
              </a:spcAft>
              <a:buClr>
                <a:srgbClr val="000000"/>
              </a:buClr>
              <a:buSzPts val="2300"/>
              <a:buFont typeface="Inter Medium"/>
              <a:buNone/>
            </a:pPr>
            <a:r>
              <a:rPr lang="en-US"/>
              <a:t>Vector Database Resources</a:t>
            </a:r>
            <a:endParaRPr/>
          </a:p>
        </p:txBody>
      </p:sp>
      <p:sp>
        <p:nvSpPr>
          <p:cNvPr id="404" name="Google Shape;404;g2f0a7fbfd2b_0_562"/>
          <p:cNvSpPr txBox="1"/>
          <p:nvPr>
            <p:ph idx="1" type="body"/>
          </p:nvPr>
        </p:nvSpPr>
        <p:spPr>
          <a:xfrm>
            <a:off x="632451" y="1107900"/>
            <a:ext cx="3096900" cy="3522300"/>
          </a:xfrm>
          <a:prstGeom prst="rect">
            <a:avLst/>
          </a:prstGeom>
          <a:noFill/>
          <a:ln>
            <a:noFill/>
          </a:ln>
        </p:spPr>
        <p:txBody>
          <a:bodyPr anchorCtr="0" anchor="t" bIns="34275" lIns="0" spcFirstLastPara="1" rIns="0" wrap="square" tIns="34275">
            <a:normAutofit/>
          </a:bodyPr>
          <a:lstStyle/>
          <a:p>
            <a:pPr indent="0" lvl="0" marL="0" rtl="0" algn="ctr">
              <a:lnSpc>
                <a:spcPct val="100000"/>
              </a:lnSpc>
              <a:spcBef>
                <a:spcPts val="300"/>
              </a:spcBef>
              <a:spcAft>
                <a:spcPts val="0"/>
              </a:spcAft>
              <a:buClr>
                <a:srgbClr val="000000"/>
              </a:buClr>
              <a:buSzPts val="1700"/>
              <a:buNone/>
            </a:pPr>
            <a:r>
              <a:rPr b="1" lang="en-US">
                <a:latin typeface="Inter"/>
                <a:ea typeface="Inter"/>
                <a:cs typeface="Inter"/>
                <a:sym typeface="Inter"/>
              </a:rPr>
              <a:t>Give Milvus a Star!</a:t>
            </a:r>
            <a:endParaRPr b="1">
              <a:latin typeface="Inter"/>
              <a:ea typeface="Inter"/>
              <a:cs typeface="Inter"/>
              <a:sym typeface="Inter"/>
            </a:endParaRPr>
          </a:p>
          <a:p>
            <a:pPr indent="0" lvl="0" marL="0" rtl="0" algn="ctr">
              <a:lnSpc>
                <a:spcPct val="100000"/>
              </a:lnSpc>
              <a:spcBef>
                <a:spcPts val="300"/>
              </a:spcBef>
              <a:spcAft>
                <a:spcPts val="0"/>
              </a:spcAft>
              <a:buClr>
                <a:srgbClr val="000000"/>
              </a:buClr>
              <a:buSzPts val="1700"/>
              <a:buNone/>
            </a:pPr>
            <a:r>
              <a:t/>
            </a:r>
            <a:endParaRPr b="1">
              <a:latin typeface="Inter"/>
              <a:ea typeface="Inter"/>
              <a:cs typeface="Inter"/>
              <a:sym typeface="Inter"/>
            </a:endParaRPr>
          </a:p>
          <a:p>
            <a:pPr indent="0" lvl="0" marL="0" rtl="0" algn="ctr">
              <a:lnSpc>
                <a:spcPct val="100000"/>
              </a:lnSpc>
              <a:spcBef>
                <a:spcPts val="300"/>
              </a:spcBef>
              <a:spcAft>
                <a:spcPts val="0"/>
              </a:spcAft>
              <a:buClr>
                <a:srgbClr val="000000"/>
              </a:buClr>
              <a:buSzPts val="1700"/>
              <a:buNone/>
            </a:pPr>
            <a:r>
              <a:t/>
            </a:r>
            <a:endParaRPr b="1">
              <a:latin typeface="Inter"/>
              <a:ea typeface="Inter"/>
              <a:cs typeface="Inter"/>
              <a:sym typeface="Inter"/>
            </a:endParaRPr>
          </a:p>
          <a:p>
            <a:pPr indent="0" lvl="0" marL="0" rtl="0" algn="ctr">
              <a:lnSpc>
                <a:spcPct val="100000"/>
              </a:lnSpc>
              <a:spcBef>
                <a:spcPts val="300"/>
              </a:spcBef>
              <a:spcAft>
                <a:spcPts val="0"/>
              </a:spcAft>
              <a:buClr>
                <a:srgbClr val="000000"/>
              </a:buClr>
              <a:buSzPts val="1700"/>
              <a:buNone/>
            </a:pPr>
            <a:r>
              <a:t/>
            </a:r>
            <a:endParaRPr b="1">
              <a:latin typeface="Inter"/>
              <a:ea typeface="Inter"/>
              <a:cs typeface="Inter"/>
              <a:sym typeface="Inter"/>
            </a:endParaRPr>
          </a:p>
          <a:p>
            <a:pPr indent="0" lvl="0" marL="0" rtl="0" algn="ctr">
              <a:lnSpc>
                <a:spcPct val="100000"/>
              </a:lnSpc>
              <a:spcBef>
                <a:spcPts val="300"/>
              </a:spcBef>
              <a:spcAft>
                <a:spcPts val="0"/>
              </a:spcAft>
              <a:buClr>
                <a:srgbClr val="000000"/>
              </a:buClr>
              <a:buSzPts val="1700"/>
              <a:buNone/>
            </a:pPr>
            <a:r>
              <a:t/>
            </a:r>
            <a:endParaRPr b="1">
              <a:latin typeface="Inter"/>
              <a:ea typeface="Inter"/>
              <a:cs typeface="Inter"/>
              <a:sym typeface="Inter"/>
            </a:endParaRPr>
          </a:p>
        </p:txBody>
      </p:sp>
      <p:sp>
        <p:nvSpPr>
          <p:cNvPr id="405" name="Google Shape;405;g2f0a7fbfd2b_0_562"/>
          <p:cNvSpPr txBox="1"/>
          <p:nvPr>
            <p:ph idx="1" type="body"/>
          </p:nvPr>
        </p:nvSpPr>
        <p:spPr>
          <a:xfrm>
            <a:off x="5355901" y="1107900"/>
            <a:ext cx="3096900" cy="3522300"/>
          </a:xfrm>
          <a:prstGeom prst="rect">
            <a:avLst/>
          </a:prstGeom>
          <a:noFill/>
          <a:ln>
            <a:noFill/>
          </a:ln>
        </p:spPr>
        <p:txBody>
          <a:bodyPr anchorCtr="0" anchor="t" bIns="34275" lIns="0" spcFirstLastPara="1" rIns="0" wrap="square" tIns="34275">
            <a:normAutofit/>
          </a:bodyPr>
          <a:lstStyle/>
          <a:p>
            <a:pPr indent="0" lvl="0" marL="0" rtl="0" algn="ctr">
              <a:spcBef>
                <a:spcPts val="300"/>
              </a:spcBef>
              <a:spcAft>
                <a:spcPts val="0"/>
              </a:spcAft>
              <a:buClr>
                <a:schemeClr val="dk1"/>
              </a:buClr>
              <a:buSzPts val="1700"/>
              <a:buFont typeface="Arial"/>
              <a:buNone/>
            </a:pPr>
            <a:r>
              <a:rPr b="1" lang="en-US">
                <a:solidFill>
                  <a:schemeClr val="dk1"/>
                </a:solidFill>
                <a:latin typeface="Inter"/>
                <a:ea typeface="Inter"/>
                <a:cs typeface="Inter"/>
                <a:sym typeface="Inter"/>
              </a:rPr>
              <a:t>Chat with me on Discord!</a:t>
            </a:r>
            <a:endParaRPr/>
          </a:p>
        </p:txBody>
      </p:sp>
      <p:pic>
        <p:nvPicPr>
          <p:cNvPr id="406" name="Google Shape;406;g2f0a7fbfd2b_0_562"/>
          <p:cNvPicPr preferRelativeResize="0"/>
          <p:nvPr/>
        </p:nvPicPr>
        <p:blipFill rotWithShape="1">
          <a:blip r:embed="rId3">
            <a:alphaModFix/>
          </a:blip>
          <a:srcRect b="0" l="0" r="0" t="0"/>
          <a:stretch/>
        </p:blipFill>
        <p:spPr>
          <a:xfrm>
            <a:off x="988195" y="1676346"/>
            <a:ext cx="2385425" cy="2385425"/>
          </a:xfrm>
          <a:prstGeom prst="rect">
            <a:avLst/>
          </a:prstGeom>
          <a:noFill/>
          <a:ln>
            <a:noFill/>
          </a:ln>
        </p:spPr>
      </p:pic>
      <p:pic>
        <p:nvPicPr>
          <p:cNvPr id="407" name="Google Shape;407;g2f0a7fbfd2b_0_562"/>
          <p:cNvPicPr preferRelativeResize="0"/>
          <p:nvPr/>
        </p:nvPicPr>
        <p:blipFill rotWithShape="1">
          <a:blip r:embed="rId4">
            <a:alphaModFix/>
          </a:blip>
          <a:srcRect b="0" l="0" r="0" t="0"/>
          <a:stretch/>
        </p:blipFill>
        <p:spPr>
          <a:xfrm>
            <a:off x="5711639" y="1676344"/>
            <a:ext cx="2385425" cy="2385425"/>
          </a:xfrm>
          <a:prstGeom prst="rect">
            <a:avLst/>
          </a:prstGeom>
          <a:noFill/>
          <a:ln>
            <a:noFill/>
          </a:ln>
        </p:spPr>
      </p:pic>
      <p:sp>
        <p:nvSpPr>
          <p:cNvPr id="408" name="Google Shape;408;g2f0a7fbfd2b_0_562"/>
          <p:cNvSpPr txBox="1"/>
          <p:nvPr/>
        </p:nvSpPr>
        <p:spPr>
          <a:xfrm>
            <a:off x="988200" y="4178050"/>
            <a:ext cx="44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u="sng">
                <a:solidFill>
                  <a:schemeClr val="dk1"/>
                </a:solidFill>
                <a:latin typeface="Inter"/>
                <a:ea typeface="Inter"/>
                <a:cs typeface="Inter"/>
                <a:sym typeface="Inter"/>
                <a:hlinkClick r:id="rId5">
                  <a:extLst>
                    <a:ext uri="{A12FA001-AC4F-418D-AE19-62706E023703}">
                      <ahyp:hlinkClr val="tx"/>
                    </a:ext>
                  </a:extLst>
                </a:hlinkClick>
              </a:rPr>
              <a:t>https://github.com/milvus-io/milvus</a:t>
            </a:r>
            <a:r>
              <a:rPr b="1" lang="en-US" sz="1800">
                <a:solidFill>
                  <a:schemeClr val="dk1"/>
                </a:solidFill>
                <a:latin typeface="Inter"/>
                <a:ea typeface="Inter"/>
                <a:cs typeface="Inter"/>
                <a:sym typeface="Inter"/>
              </a:rPr>
              <a:t> </a:t>
            </a:r>
            <a:endParaRPr b="1" sz="1800">
              <a:solidFill>
                <a:schemeClr val="dk1"/>
              </a:solidFill>
              <a:latin typeface="Inter"/>
              <a:ea typeface="Inter"/>
              <a:cs typeface="Inter"/>
              <a:sym typeface="Inter"/>
            </a:endParaRPr>
          </a:p>
        </p:txBody>
      </p:sp>
      <p:pic>
        <p:nvPicPr>
          <p:cNvPr id="409" name="Google Shape;409;g2f0a7fbfd2b_0_562"/>
          <p:cNvPicPr preferRelativeResize="0"/>
          <p:nvPr/>
        </p:nvPicPr>
        <p:blipFill rotWithShape="1">
          <a:blip r:embed="rId6">
            <a:alphaModFix/>
          </a:blip>
          <a:srcRect b="0" l="0" r="0" t="0"/>
          <a:stretch/>
        </p:blipFill>
        <p:spPr>
          <a:xfrm>
            <a:off x="3841513" y="2211300"/>
            <a:ext cx="1402225" cy="1402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9"/>
          <p:cNvSpPr txBox="1"/>
          <p:nvPr>
            <p:ph type="title"/>
          </p:nvPr>
        </p:nvSpPr>
        <p:spPr>
          <a:xfrm>
            <a:off x="436628" y="1338130"/>
            <a:ext cx="4775400" cy="1558500"/>
          </a:xfrm>
          <a:prstGeom prst="rect">
            <a:avLst/>
          </a:prstGeom>
          <a:noFill/>
          <a:ln>
            <a:noFill/>
          </a:ln>
        </p:spPr>
        <p:txBody>
          <a:bodyPr anchorCtr="0" anchor="t" bIns="0" lIns="0" spcFirstLastPara="1" rIns="0" wrap="square" tIns="0">
            <a:spAutoFit/>
          </a:bodyPr>
          <a:lstStyle/>
          <a:p>
            <a:pPr indent="0" lvl="0" marL="0" rtl="0" algn="l">
              <a:lnSpc>
                <a:spcPct val="125000"/>
              </a:lnSpc>
              <a:spcBef>
                <a:spcPts val="0"/>
              </a:spcBef>
              <a:spcAft>
                <a:spcPts val="0"/>
              </a:spcAft>
              <a:buClr>
                <a:srgbClr val="4F2BD3"/>
              </a:buClr>
              <a:buSzPts val="4500"/>
              <a:buFont typeface="Open Sans"/>
              <a:buNone/>
            </a:pPr>
            <a:r>
              <a:rPr lang="en-US">
                <a:solidFill>
                  <a:srgbClr val="4F2BD3"/>
                </a:solidFill>
                <a:latin typeface="Open Sans"/>
                <a:ea typeface="Open Sans"/>
                <a:cs typeface="Open Sans"/>
                <a:sym typeface="Open Sans"/>
              </a:rPr>
              <a:t>.NET Conf:</a:t>
            </a:r>
            <a:br>
              <a:rPr lang="en-US">
                <a:solidFill>
                  <a:srgbClr val="4F2BD3"/>
                </a:solidFill>
                <a:latin typeface="Open Sans"/>
                <a:ea typeface="Open Sans"/>
                <a:cs typeface="Open Sans"/>
                <a:sym typeface="Open Sans"/>
              </a:rPr>
            </a:br>
            <a:r>
              <a:rPr lang="en-US">
                <a:solidFill>
                  <a:srgbClr val="4F2BD3"/>
                </a:solidFill>
                <a:latin typeface="Open Sans"/>
                <a:ea typeface="Open Sans"/>
                <a:cs typeface="Open Sans"/>
                <a:sym typeface="Open Sans"/>
              </a:rPr>
              <a:t>Focus on AI</a:t>
            </a:r>
            <a:endParaRPr/>
          </a:p>
        </p:txBody>
      </p:sp>
      <p:sp>
        <p:nvSpPr>
          <p:cNvPr id="419" name="Google Shape;419;p29"/>
          <p:cNvSpPr txBox="1"/>
          <p:nvPr>
            <p:ph idx="1" type="body"/>
          </p:nvPr>
        </p:nvSpPr>
        <p:spPr>
          <a:xfrm>
            <a:off x="436628" y="3068523"/>
            <a:ext cx="4073100" cy="461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2700"/>
              <a:buFont typeface="Open Sans ExtraBold"/>
              <a:buNone/>
            </a:pPr>
            <a:r>
              <a:rPr lang="en-US" sz="3000">
                <a:solidFill>
                  <a:schemeClr val="accent2"/>
                </a:solidFill>
              </a:rPr>
              <a:t>Learn more</a:t>
            </a:r>
            <a:endParaRPr/>
          </a:p>
        </p:txBody>
      </p:sp>
      <p:sp>
        <p:nvSpPr>
          <p:cNvPr id="420" name="Google Shape;420;p29"/>
          <p:cNvSpPr txBox="1"/>
          <p:nvPr/>
        </p:nvSpPr>
        <p:spPr>
          <a:xfrm>
            <a:off x="436628" y="3631695"/>
            <a:ext cx="44427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1200"/>
              <a:buFont typeface="Open Sans ExtraBold"/>
              <a:buNone/>
            </a:pPr>
            <a:r>
              <a:rPr b="1" lang="en-US" sz="1400">
                <a:solidFill>
                  <a:schemeClr val="dk1"/>
                </a:solidFill>
                <a:latin typeface="Open Sans ExtraBold"/>
                <a:ea typeface="Open Sans ExtraBold"/>
                <a:cs typeface="Open Sans ExtraBold"/>
                <a:sym typeface="Open Sans ExtraBold"/>
              </a:rPr>
              <a:t>aka.ms/dotnetFocusAI/Collection</a:t>
            </a:r>
            <a:endParaRPr sz="1100"/>
          </a:p>
        </p:txBody>
      </p:sp>
      <p:pic>
        <p:nvPicPr>
          <p:cNvPr id="421" name="Google Shape;421;p29"/>
          <p:cNvPicPr preferRelativeResize="0"/>
          <p:nvPr/>
        </p:nvPicPr>
        <p:blipFill rotWithShape="1">
          <a:blip r:embed="rId3">
            <a:alphaModFix/>
          </a:blip>
          <a:srcRect b="0" l="0" r="0" t="0"/>
          <a:stretch/>
        </p:blipFill>
        <p:spPr>
          <a:xfrm>
            <a:off x="4406462" y="1625820"/>
            <a:ext cx="1891861" cy="1891861"/>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f0a7fbfd2b_0_578"/>
          <p:cNvSpPr txBox="1"/>
          <p:nvPr/>
        </p:nvSpPr>
        <p:spPr>
          <a:xfrm>
            <a:off x="284975" y="273825"/>
            <a:ext cx="8547900" cy="677100"/>
          </a:xfrm>
          <a:prstGeom prst="rect">
            <a:avLst/>
          </a:prstGeom>
          <a:noFill/>
          <a:ln>
            <a:noFill/>
          </a:ln>
          <a:effectLst>
            <a:outerShdw blurRad="57150" rotWithShape="0" algn="bl" dir="5400000" dist="19050">
              <a:srgbClr val="000000">
                <a:alpha val="66270"/>
              </a:srgbClr>
            </a:outerShdw>
          </a:effectLst>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2500"/>
              <a:buFont typeface="Arial"/>
              <a:buNone/>
            </a:pPr>
            <a:r>
              <a:rPr b="1" lang="en-US" sz="3200">
                <a:solidFill>
                  <a:schemeClr val="dk1"/>
                </a:solidFill>
                <a:latin typeface="Work Sans"/>
                <a:ea typeface="Work Sans"/>
                <a:cs typeface="Work Sans"/>
                <a:sym typeface="Work Sans"/>
              </a:rPr>
              <a:t>Unstructured Data Meetup</a:t>
            </a:r>
            <a:endParaRPr b="1" i="0" sz="3200" u="none" cap="none" strike="noStrike">
              <a:solidFill>
                <a:schemeClr val="dk1"/>
              </a:solidFill>
              <a:latin typeface="Work Sans"/>
              <a:ea typeface="Work Sans"/>
              <a:cs typeface="Work Sans"/>
              <a:sym typeface="Work Sans"/>
            </a:endParaRPr>
          </a:p>
        </p:txBody>
      </p:sp>
      <p:pic>
        <p:nvPicPr>
          <p:cNvPr id="427" name="Google Shape;427;g2f0a7fbfd2b_0_578"/>
          <p:cNvPicPr preferRelativeResize="0"/>
          <p:nvPr/>
        </p:nvPicPr>
        <p:blipFill>
          <a:blip r:embed="rId3">
            <a:alphaModFix/>
          </a:blip>
          <a:stretch>
            <a:fillRect/>
          </a:stretch>
        </p:blipFill>
        <p:spPr>
          <a:xfrm>
            <a:off x="419100" y="970163"/>
            <a:ext cx="3894170" cy="2190475"/>
          </a:xfrm>
          <a:prstGeom prst="rect">
            <a:avLst/>
          </a:prstGeom>
          <a:noFill/>
          <a:ln>
            <a:noFill/>
          </a:ln>
        </p:spPr>
      </p:pic>
      <p:pic>
        <p:nvPicPr>
          <p:cNvPr id="428" name="Google Shape;428;g2f0a7fbfd2b_0_578"/>
          <p:cNvPicPr preferRelativeResize="0"/>
          <p:nvPr/>
        </p:nvPicPr>
        <p:blipFill>
          <a:blip r:embed="rId4">
            <a:alphaModFix/>
          </a:blip>
          <a:stretch>
            <a:fillRect/>
          </a:stretch>
        </p:blipFill>
        <p:spPr>
          <a:xfrm>
            <a:off x="6694100" y="959350"/>
            <a:ext cx="2238975" cy="2212100"/>
          </a:xfrm>
          <a:prstGeom prst="rect">
            <a:avLst/>
          </a:prstGeom>
          <a:noFill/>
          <a:ln>
            <a:noFill/>
          </a:ln>
        </p:spPr>
      </p:pic>
      <p:sp>
        <p:nvSpPr>
          <p:cNvPr id="429" name="Google Shape;429;g2f0a7fbfd2b_0_578"/>
          <p:cNvSpPr txBox="1"/>
          <p:nvPr/>
        </p:nvSpPr>
        <p:spPr>
          <a:xfrm>
            <a:off x="394400" y="2687925"/>
            <a:ext cx="7931400" cy="67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sz="1500"/>
          </a:p>
          <a:p>
            <a:pPr indent="0" lvl="0" marL="0" marR="0" rtl="0" algn="l">
              <a:lnSpc>
                <a:spcPct val="100000"/>
              </a:lnSpc>
              <a:spcBef>
                <a:spcPts val="0"/>
              </a:spcBef>
              <a:spcAft>
                <a:spcPts val="0"/>
              </a:spcAft>
              <a:buClr>
                <a:srgbClr val="000000"/>
              </a:buClr>
              <a:buSzPts val="1400"/>
              <a:buFont typeface="Arial"/>
              <a:buNone/>
            </a:pPr>
            <a:r>
              <a:t/>
            </a:r>
            <a:endParaRPr sz="1500"/>
          </a:p>
          <a:p>
            <a:pPr indent="0" lvl="0" marL="0" marR="0" rtl="0" algn="l">
              <a:lnSpc>
                <a:spcPct val="100000"/>
              </a:lnSpc>
              <a:spcBef>
                <a:spcPts val="0"/>
              </a:spcBef>
              <a:spcAft>
                <a:spcPts val="0"/>
              </a:spcAft>
              <a:buClr>
                <a:srgbClr val="000000"/>
              </a:buClr>
              <a:buSzPts val="1400"/>
              <a:buFont typeface="Arial"/>
              <a:buNone/>
            </a:pPr>
            <a:r>
              <a:rPr b="1" lang="en-US" sz="1500" u="sng">
                <a:solidFill>
                  <a:schemeClr val="hlink"/>
                </a:solidFill>
                <a:latin typeface="Lato"/>
                <a:ea typeface="Lato"/>
                <a:cs typeface="Lato"/>
                <a:sym typeface="Lato"/>
                <a:hlinkClick r:id="rId5"/>
              </a:rPr>
              <a:t>https://www.meetup.com/unstructured-data-meetup-new-york/</a:t>
            </a:r>
            <a:r>
              <a:rPr b="1" lang="en-US" sz="1500">
                <a:solidFill>
                  <a:srgbClr val="1E1E1E"/>
                </a:solidFill>
                <a:latin typeface="Lato"/>
                <a:ea typeface="Lato"/>
                <a:cs typeface="Lato"/>
                <a:sym typeface="Lato"/>
              </a:rPr>
              <a:t> </a:t>
            </a:r>
            <a:endParaRPr b="1" sz="1500">
              <a:solidFill>
                <a:srgbClr val="1E1E1E"/>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1" sz="1500">
              <a:solidFill>
                <a:srgbClr val="1E1E1E"/>
              </a:solidFill>
              <a:latin typeface="Lato"/>
              <a:ea typeface="Lato"/>
              <a:cs typeface="Lato"/>
              <a:sym typeface="Lato"/>
            </a:endParaRPr>
          </a:p>
          <a:p>
            <a:pPr indent="0" lvl="0" marL="0" rtl="0" algn="l">
              <a:lnSpc>
                <a:spcPct val="115000"/>
              </a:lnSpc>
              <a:spcBef>
                <a:spcPts val="0"/>
              </a:spcBef>
              <a:spcAft>
                <a:spcPts val="0"/>
              </a:spcAft>
              <a:buNone/>
            </a:pPr>
            <a:r>
              <a:rPr lang="en-US" sz="1300">
                <a:latin typeface="Roboto"/>
                <a:ea typeface="Roboto"/>
                <a:cs typeface="Roboto"/>
                <a:sym typeface="Roboto"/>
              </a:rPr>
              <a:t>This meetup is for people working in unstructured data. Speakers will come present about related topics such as vector databases, LLMs, and managing data at scale. The intended audience of this group includes roles like machine learning engineers, data scientists, data engineers, software engineers, and PMs.</a:t>
            </a:r>
            <a:endParaRPr sz="1300">
              <a:latin typeface="Roboto"/>
              <a:ea typeface="Roboto"/>
              <a:cs typeface="Roboto"/>
              <a:sym typeface="Roboto"/>
            </a:endParaRPr>
          </a:p>
          <a:p>
            <a:pPr indent="0" lvl="0" marL="0" rtl="0" algn="l">
              <a:lnSpc>
                <a:spcPct val="115000"/>
              </a:lnSpc>
              <a:spcBef>
                <a:spcPts val="1200"/>
              </a:spcBef>
              <a:spcAft>
                <a:spcPts val="0"/>
              </a:spcAft>
              <a:buNone/>
            </a:pPr>
            <a:r>
              <a:rPr lang="en-US" sz="1300">
                <a:latin typeface="Roboto"/>
                <a:ea typeface="Roboto"/>
                <a:cs typeface="Roboto"/>
                <a:sym typeface="Roboto"/>
              </a:rPr>
              <a:t>This meetup was formerly Milvus Meetup, and is sponsored by </a:t>
            </a:r>
            <a:r>
              <a:rPr lang="en-US" sz="1300" u="sng">
                <a:solidFill>
                  <a:schemeClr val="hlink"/>
                </a:solidFill>
                <a:latin typeface="Roboto"/>
                <a:ea typeface="Roboto"/>
                <a:cs typeface="Roboto"/>
                <a:sym typeface="Roboto"/>
                <a:hlinkClick r:id="rId6"/>
              </a:rPr>
              <a:t>Zilliz</a:t>
            </a:r>
            <a:r>
              <a:rPr lang="en-US" sz="1300">
                <a:latin typeface="Roboto"/>
                <a:ea typeface="Roboto"/>
                <a:cs typeface="Roboto"/>
                <a:sym typeface="Roboto"/>
              </a:rPr>
              <a:t> maintainers of </a:t>
            </a:r>
            <a:r>
              <a:rPr lang="en-US" sz="1300" u="sng">
                <a:solidFill>
                  <a:schemeClr val="hlink"/>
                </a:solidFill>
                <a:latin typeface="Roboto"/>
                <a:ea typeface="Roboto"/>
                <a:cs typeface="Roboto"/>
                <a:sym typeface="Roboto"/>
                <a:hlinkClick r:id="rId7"/>
              </a:rPr>
              <a:t>Milvus</a:t>
            </a:r>
            <a:r>
              <a:rPr lang="en-US" sz="1300">
                <a:latin typeface="Roboto"/>
                <a:ea typeface="Roboto"/>
                <a:cs typeface="Roboto"/>
                <a:sym typeface="Roboto"/>
              </a:rPr>
              <a:t>.</a:t>
            </a:r>
            <a:endParaRPr sz="1300">
              <a:latin typeface="Roboto"/>
              <a:ea typeface="Roboto"/>
              <a:cs typeface="Roboto"/>
              <a:sym typeface="Roboto"/>
            </a:endParaRPr>
          </a:p>
          <a:p>
            <a:pPr indent="0" lvl="0" marL="0" marR="0" rtl="0" algn="l">
              <a:lnSpc>
                <a:spcPct val="100000"/>
              </a:lnSpc>
              <a:spcBef>
                <a:spcPts val="300"/>
              </a:spcBef>
              <a:spcAft>
                <a:spcPts val="0"/>
              </a:spcAft>
              <a:buClr>
                <a:srgbClr val="000000"/>
              </a:buClr>
              <a:buSzPts val="1400"/>
              <a:buFont typeface="Arial"/>
              <a:buNone/>
            </a:pPr>
            <a:r>
              <a:t/>
            </a:r>
            <a:endParaRPr b="1" sz="1500">
              <a:solidFill>
                <a:srgbClr val="1E1E1E"/>
              </a:solidFill>
              <a:latin typeface="Lato"/>
              <a:ea typeface="Lato"/>
              <a:cs typeface="Lato"/>
              <a:sym typeface="Lato"/>
            </a:endParaRPr>
          </a:p>
        </p:txBody>
      </p:sp>
      <p:grpSp>
        <p:nvGrpSpPr>
          <p:cNvPr id="430" name="Google Shape;430;g2f0a7fbfd2b_0_578"/>
          <p:cNvGrpSpPr/>
          <p:nvPr/>
        </p:nvGrpSpPr>
        <p:grpSpPr>
          <a:xfrm>
            <a:off x="4313327" y="868369"/>
            <a:ext cx="2381202" cy="2362850"/>
            <a:chOff x="5898601" y="230975"/>
            <a:chExt cx="3110650" cy="3110650"/>
          </a:xfrm>
        </p:grpSpPr>
        <p:pic>
          <p:nvPicPr>
            <p:cNvPr id="431" name="Google Shape;431;g2f0a7fbfd2b_0_578"/>
            <p:cNvPicPr preferRelativeResize="0"/>
            <p:nvPr/>
          </p:nvPicPr>
          <p:blipFill>
            <a:blip r:embed="rId8">
              <a:alphaModFix/>
            </a:blip>
            <a:stretch>
              <a:fillRect/>
            </a:stretch>
          </p:blipFill>
          <p:spPr>
            <a:xfrm>
              <a:off x="5898601" y="230975"/>
              <a:ext cx="3110650" cy="3110650"/>
            </a:xfrm>
            <a:prstGeom prst="rect">
              <a:avLst/>
            </a:prstGeom>
            <a:noFill/>
            <a:ln>
              <a:noFill/>
            </a:ln>
          </p:spPr>
        </p:pic>
        <p:pic>
          <p:nvPicPr>
            <p:cNvPr id="432" name="Google Shape;432;g2f0a7fbfd2b_0_578"/>
            <p:cNvPicPr preferRelativeResize="0"/>
            <p:nvPr/>
          </p:nvPicPr>
          <p:blipFill rotWithShape="1">
            <a:blip r:embed="rId9">
              <a:alphaModFix/>
            </a:blip>
            <a:srcRect b="0" l="11169" r="11371" t="0"/>
            <a:stretch/>
          </p:blipFill>
          <p:spPr>
            <a:xfrm>
              <a:off x="7165326" y="1408595"/>
              <a:ext cx="577200" cy="74511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2f0a7fbfd2b_0_1056"/>
          <p:cNvSpPr/>
          <p:nvPr/>
        </p:nvSpPr>
        <p:spPr>
          <a:xfrm>
            <a:off x="4753237" y="4048001"/>
            <a:ext cx="3598200" cy="445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438" name="Google Shape;438;g2f0a7fbfd2b_0_1056"/>
          <p:cNvSpPr/>
          <p:nvPr/>
        </p:nvSpPr>
        <p:spPr>
          <a:xfrm>
            <a:off x="810491" y="4048001"/>
            <a:ext cx="3598200" cy="445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439" name="Google Shape;439;g2f0a7fbfd2b_0_1056"/>
          <p:cNvSpPr/>
          <p:nvPr/>
        </p:nvSpPr>
        <p:spPr>
          <a:xfrm>
            <a:off x="4753237" y="1095499"/>
            <a:ext cx="3598200" cy="2952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sp>
        <p:nvSpPr>
          <p:cNvPr id="440" name="Google Shape;440;g2f0a7fbfd2b_0_1056"/>
          <p:cNvSpPr/>
          <p:nvPr/>
        </p:nvSpPr>
        <p:spPr>
          <a:xfrm>
            <a:off x="810491" y="1095499"/>
            <a:ext cx="3598200" cy="2952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800" u="none" cap="none" strike="noStrike">
              <a:solidFill>
                <a:schemeClr val="lt1"/>
              </a:solidFill>
              <a:latin typeface="Inter"/>
              <a:ea typeface="Inter"/>
              <a:cs typeface="Inter"/>
              <a:sym typeface="Inter"/>
            </a:endParaRPr>
          </a:p>
        </p:txBody>
      </p:sp>
      <p:pic>
        <p:nvPicPr>
          <p:cNvPr id="441" name="Google Shape;441;g2f0a7fbfd2b_0_1056"/>
          <p:cNvPicPr preferRelativeResize="0"/>
          <p:nvPr/>
        </p:nvPicPr>
        <p:blipFill rotWithShape="1">
          <a:blip r:embed="rId3">
            <a:alphaModFix/>
          </a:blip>
          <a:srcRect b="0" l="0" r="0" t="0"/>
          <a:stretch/>
        </p:blipFill>
        <p:spPr>
          <a:xfrm>
            <a:off x="1715068" y="2125581"/>
            <a:ext cx="1789069" cy="1789069"/>
          </a:xfrm>
          <a:prstGeom prst="rect">
            <a:avLst/>
          </a:prstGeom>
          <a:noFill/>
          <a:ln>
            <a:noFill/>
          </a:ln>
        </p:spPr>
      </p:pic>
      <p:pic>
        <p:nvPicPr>
          <p:cNvPr id="442" name="Google Shape;442;g2f0a7fbfd2b_0_1056"/>
          <p:cNvPicPr preferRelativeResize="0"/>
          <p:nvPr/>
        </p:nvPicPr>
        <p:blipFill rotWithShape="1">
          <a:blip r:embed="rId4">
            <a:alphaModFix/>
          </a:blip>
          <a:srcRect b="0" l="0" r="0" t="0"/>
          <a:stretch/>
        </p:blipFill>
        <p:spPr>
          <a:xfrm>
            <a:off x="5633963" y="2125581"/>
            <a:ext cx="1789069" cy="1789069"/>
          </a:xfrm>
          <a:prstGeom prst="rect">
            <a:avLst/>
          </a:prstGeom>
          <a:noFill/>
          <a:ln>
            <a:noFill/>
          </a:ln>
        </p:spPr>
      </p:pic>
      <p:sp>
        <p:nvSpPr>
          <p:cNvPr id="443" name="Google Shape;443;g2f0a7fbfd2b_0_1056"/>
          <p:cNvSpPr txBox="1"/>
          <p:nvPr/>
        </p:nvSpPr>
        <p:spPr>
          <a:xfrm>
            <a:off x="705815" y="1144757"/>
            <a:ext cx="3702900" cy="1144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US" sz="3000" u="none" cap="none" strike="noStrike">
                <a:solidFill>
                  <a:schemeClr val="accent2"/>
                </a:solidFill>
                <a:latin typeface="Inter"/>
                <a:ea typeface="Inter"/>
                <a:cs typeface="Inter"/>
                <a:sym typeface="Inter"/>
              </a:rPr>
              <a:t>Milvus</a:t>
            </a:r>
            <a:endParaRPr b="1" i="0" sz="3000" u="none" cap="none" strike="noStrike">
              <a:solidFill>
                <a:schemeClr val="accent2"/>
              </a:solidFill>
              <a:latin typeface="Inter"/>
              <a:ea typeface="Inter"/>
              <a:cs typeface="Inter"/>
              <a:sym typeface="Inter"/>
            </a:endParaRPr>
          </a:p>
          <a:p>
            <a:pPr indent="0" lvl="0" marL="0" marR="0" rtl="0" algn="ctr">
              <a:spcBef>
                <a:spcPts val="0"/>
              </a:spcBef>
              <a:spcAft>
                <a:spcPts val="0"/>
              </a:spcAft>
              <a:buNone/>
            </a:pPr>
            <a:r>
              <a:rPr b="1" i="0" lang="en-US" sz="1800" u="none" cap="none" strike="noStrike">
                <a:solidFill>
                  <a:schemeClr val="accent2"/>
                </a:solidFill>
                <a:latin typeface="Inter"/>
                <a:ea typeface="Inter"/>
                <a:cs typeface="Inter"/>
                <a:sym typeface="Inter"/>
              </a:rPr>
              <a:t>Open Source Self-Managed</a:t>
            </a:r>
            <a:endParaRPr b="0" i="0" sz="1800" u="none" cap="none" strike="noStrike">
              <a:solidFill>
                <a:schemeClr val="accent2"/>
              </a:solidFill>
              <a:latin typeface="Inter Medium"/>
              <a:ea typeface="Inter Medium"/>
              <a:cs typeface="Inter Medium"/>
              <a:sym typeface="Inter Medium"/>
            </a:endParaRPr>
          </a:p>
          <a:p>
            <a:pPr indent="0" lvl="0" marL="0" marR="0" rtl="0" algn="l">
              <a:spcBef>
                <a:spcPts val="0"/>
              </a:spcBef>
              <a:spcAft>
                <a:spcPts val="0"/>
              </a:spcAft>
              <a:buNone/>
            </a:pPr>
            <a:r>
              <a:t/>
            </a:r>
            <a:endParaRPr b="0" i="0" sz="1800" u="none" cap="none" strike="noStrike">
              <a:solidFill>
                <a:schemeClr val="accent2"/>
              </a:solidFill>
              <a:latin typeface="Inter Medium"/>
              <a:ea typeface="Inter Medium"/>
              <a:cs typeface="Inter Medium"/>
              <a:sym typeface="Inter Medium"/>
            </a:endParaRPr>
          </a:p>
        </p:txBody>
      </p:sp>
      <p:sp>
        <p:nvSpPr>
          <p:cNvPr id="444" name="Google Shape;444;g2f0a7fbfd2b_0_1056"/>
          <p:cNvSpPr txBox="1"/>
          <p:nvPr/>
        </p:nvSpPr>
        <p:spPr>
          <a:xfrm>
            <a:off x="4694822" y="1144757"/>
            <a:ext cx="3702900" cy="895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US" sz="3000" u="none" cap="none" strike="noStrike">
                <a:solidFill>
                  <a:schemeClr val="accent2"/>
                </a:solidFill>
                <a:latin typeface="Inter"/>
                <a:ea typeface="Inter"/>
                <a:cs typeface="Inter"/>
                <a:sym typeface="Inter"/>
              </a:rPr>
              <a:t>Zilliz Cloud</a:t>
            </a:r>
            <a:endParaRPr b="1" i="0" sz="3000" u="none" cap="none" strike="noStrike">
              <a:solidFill>
                <a:schemeClr val="accent2"/>
              </a:solidFill>
              <a:latin typeface="Inter"/>
              <a:ea typeface="Inter"/>
              <a:cs typeface="Inter"/>
              <a:sym typeface="Inter"/>
            </a:endParaRPr>
          </a:p>
          <a:p>
            <a:pPr indent="0" lvl="0" marL="0" marR="0" rtl="0" algn="ctr">
              <a:spcBef>
                <a:spcPts val="0"/>
              </a:spcBef>
              <a:spcAft>
                <a:spcPts val="0"/>
              </a:spcAft>
              <a:buNone/>
            </a:pPr>
            <a:r>
              <a:rPr b="1" i="0" lang="en-US" sz="1800" u="none" cap="none" strike="noStrike">
                <a:solidFill>
                  <a:schemeClr val="accent2"/>
                </a:solidFill>
                <a:latin typeface="Inter"/>
                <a:ea typeface="Inter"/>
                <a:cs typeface="Inter"/>
                <a:sym typeface="Inter"/>
              </a:rPr>
              <a:t>SaaS Fully-Managed</a:t>
            </a:r>
            <a:endParaRPr b="0" i="0" sz="1800" u="none" cap="none" strike="noStrike">
              <a:solidFill>
                <a:schemeClr val="accent2"/>
              </a:solidFill>
              <a:latin typeface="Inter Medium"/>
              <a:ea typeface="Inter Medium"/>
              <a:cs typeface="Inter Medium"/>
              <a:sym typeface="Inter Medium"/>
            </a:endParaRPr>
          </a:p>
          <a:p>
            <a:pPr indent="0" lvl="0" marL="0" marR="0" rtl="0" algn="l">
              <a:spcBef>
                <a:spcPts val="0"/>
              </a:spcBef>
              <a:spcAft>
                <a:spcPts val="0"/>
              </a:spcAft>
              <a:buNone/>
            </a:pPr>
            <a:r>
              <a:t/>
            </a:r>
            <a:endParaRPr b="0" i="0" sz="1800" u="none" cap="none" strike="noStrike">
              <a:solidFill>
                <a:schemeClr val="accent2"/>
              </a:solidFill>
              <a:latin typeface="Inter Medium"/>
              <a:ea typeface="Inter Medium"/>
              <a:cs typeface="Inter Medium"/>
              <a:sym typeface="Inter Medium"/>
            </a:endParaRPr>
          </a:p>
        </p:txBody>
      </p:sp>
      <p:sp>
        <p:nvSpPr>
          <p:cNvPr id="445" name="Google Shape;445;g2f0a7fbfd2b_0_1056"/>
          <p:cNvSpPr txBox="1"/>
          <p:nvPr/>
        </p:nvSpPr>
        <p:spPr>
          <a:xfrm>
            <a:off x="810491" y="4048001"/>
            <a:ext cx="3598200" cy="4452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0" i="0" lang="en-US" sz="1500" u="none" cap="none" strike="noStrike">
                <a:solidFill>
                  <a:schemeClr val="lt1"/>
                </a:solidFill>
                <a:latin typeface="Inter Medium"/>
                <a:ea typeface="Inter Medium"/>
                <a:cs typeface="Inter Medium"/>
                <a:sym typeface="Inter Medium"/>
              </a:rPr>
              <a:t>github.com/milvus-io/milvus</a:t>
            </a:r>
            <a:endParaRPr b="0" i="0" sz="1500" u="none" cap="none" strike="noStrike">
              <a:solidFill>
                <a:schemeClr val="lt1"/>
              </a:solidFill>
              <a:latin typeface="Inter Medium"/>
              <a:ea typeface="Inter Medium"/>
              <a:cs typeface="Inter Medium"/>
              <a:sym typeface="Inter Medium"/>
            </a:endParaRPr>
          </a:p>
          <a:p>
            <a:pPr indent="0" lvl="0" marL="0" marR="0" rtl="0" algn="l">
              <a:spcBef>
                <a:spcPts val="0"/>
              </a:spcBef>
              <a:spcAft>
                <a:spcPts val="0"/>
              </a:spcAft>
              <a:buNone/>
            </a:pPr>
            <a:r>
              <a:t/>
            </a:r>
            <a:endParaRPr b="0" i="0" sz="1400" u="none" cap="none" strike="noStrike">
              <a:solidFill>
                <a:schemeClr val="lt1"/>
              </a:solidFill>
              <a:latin typeface="Inter Medium"/>
              <a:ea typeface="Inter Medium"/>
              <a:cs typeface="Inter Medium"/>
              <a:sym typeface="Inter Medium"/>
            </a:endParaRPr>
          </a:p>
        </p:txBody>
      </p:sp>
      <p:sp>
        <p:nvSpPr>
          <p:cNvPr id="446" name="Google Shape;446;g2f0a7fbfd2b_0_1056"/>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p>
            <a:pPr indent="0" lvl="0" marL="0" rtl="0" algn="ctr">
              <a:spcBef>
                <a:spcPts val="0"/>
              </a:spcBef>
              <a:spcAft>
                <a:spcPts val="0"/>
              </a:spcAft>
              <a:buClr>
                <a:schemeClr val="lt1"/>
              </a:buClr>
              <a:buSzPts val="2300"/>
              <a:buFont typeface="Inter Medium"/>
              <a:buNone/>
            </a:pPr>
            <a:r>
              <a:rPr lang="en-US"/>
              <a:t>Getting Started with Vector Databases</a:t>
            </a:r>
            <a:endParaRPr/>
          </a:p>
        </p:txBody>
      </p:sp>
      <p:cxnSp>
        <p:nvCxnSpPr>
          <p:cNvPr id="447" name="Google Shape;447;g2f0a7fbfd2b_0_1056"/>
          <p:cNvCxnSpPr/>
          <p:nvPr/>
        </p:nvCxnSpPr>
        <p:spPr>
          <a:xfrm>
            <a:off x="810491" y="1095499"/>
            <a:ext cx="3598200" cy="0"/>
          </a:xfrm>
          <a:prstGeom prst="straightConnector1">
            <a:avLst/>
          </a:prstGeom>
          <a:noFill/>
          <a:ln cap="flat" cmpd="sng" w="50800">
            <a:solidFill>
              <a:schemeClr val="accent5"/>
            </a:solidFill>
            <a:prstDash val="solid"/>
            <a:round/>
            <a:headEnd len="sm" w="sm" type="none"/>
            <a:tailEnd len="sm" w="sm" type="none"/>
          </a:ln>
        </p:spPr>
      </p:cxnSp>
      <p:cxnSp>
        <p:nvCxnSpPr>
          <p:cNvPr id="448" name="Google Shape;448;g2f0a7fbfd2b_0_1056"/>
          <p:cNvCxnSpPr/>
          <p:nvPr/>
        </p:nvCxnSpPr>
        <p:spPr>
          <a:xfrm>
            <a:off x="4753237" y="1095499"/>
            <a:ext cx="3598200" cy="0"/>
          </a:xfrm>
          <a:prstGeom prst="straightConnector1">
            <a:avLst/>
          </a:prstGeom>
          <a:noFill/>
          <a:ln cap="flat" cmpd="sng" w="50800">
            <a:solidFill>
              <a:schemeClr val="accent6"/>
            </a:solidFill>
            <a:prstDash val="solid"/>
            <a:round/>
            <a:headEnd len="sm" w="sm" type="none"/>
            <a:tailEnd len="sm" w="sm" type="none"/>
          </a:ln>
        </p:spPr>
      </p:cxnSp>
      <p:sp>
        <p:nvSpPr>
          <p:cNvPr id="449" name="Google Shape;449;g2f0a7fbfd2b_0_1056"/>
          <p:cNvSpPr txBox="1"/>
          <p:nvPr/>
        </p:nvSpPr>
        <p:spPr>
          <a:xfrm>
            <a:off x="4753236" y="4048001"/>
            <a:ext cx="3604200" cy="4452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0" i="0" lang="en-US" sz="1500" u="none" cap="none" strike="noStrike">
                <a:solidFill>
                  <a:schemeClr val="lt1"/>
                </a:solidFill>
                <a:latin typeface="Inter Medium"/>
                <a:ea typeface="Inter Medium"/>
                <a:cs typeface="Inter Medium"/>
                <a:sym typeface="Inter Medium"/>
              </a:rPr>
              <a:t>zilliz.com/cloud</a:t>
            </a:r>
            <a:endParaRPr b="0" i="0" sz="11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lt1"/>
              </a:solidFill>
              <a:latin typeface="Inter Medium"/>
              <a:ea typeface="Inter Medium"/>
              <a:cs typeface="Inter Medium"/>
              <a:sym typeface="Inter Medium"/>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f0a7fbfd2b_0_2013"/>
          <p:cNvSpPr txBox="1"/>
          <p:nvPr>
            <p:ph idx="2" type="body"/>
          </p:nvPr>
        </p:nvSpPr>
        <p:spPr>
          <a:xfrm>
            <a:off x="436960" y="2136548"/>
            <a:ext cx="2709900" cy="4617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2700"/>
              <a:buFont typeface="Open Sans ExtraBold"/>
              <a:buNone/>
            </a:pPr>
            <a:r>
              <a:rPr lang="en-US" sz="3000"/>
              <a:t>Agenda</a:t>
            </a:r>
            <a:endParaRPr/>
          </a:p>
        </p:txBody>
      </p:sp>
      <p:sp>
        <p:nvSpPr>
          <p:cNvPr id="129" name="Google Shape;129;g2f0a7fbfd2b_0_2013"/>
          <p:cNvSpPr txBox="1"/>
          <p:nvPr/>
        </p:nvSpPr>
        <p:spPr>
          <a:xfrm>
            <a:off x="3887339" y="1777800"/>
            <a:ext cx="50280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accent2"/>
              </a:buClr>
              <a:buSzPts val="1900"/>
              <a:buFont typeface="Open Sans ExtraBold"/>
              <a:buNone/>
            </a:pPr>
            <a:r>
              <a:rPr b="1" lang="en-US" sz="2100">
                <a:solidFill>
                  <a:schemeClr val="dk1"/>
                </a:solidFill>
                <a:latin typeface="Open Sans ExtraBold"/>
                <a:ea typeface="Open Sans ExtraBold"/>
                <a:cs typeface="Open Sans ExtraBold"/>
                <a:sym typeface="Open Sans ExtraBold"/>
              </a:rPr>
              <a:t>Intro to Vector Databases</a:t>
            </a:r>
            <a:endParaRPr sz="1100"/>
          </a:p>
          <a:p>
            <a:pPr indent="0" lvl="0" marL="0" marR="0" rtl="0" algn="l">
              <a:lnSpc>
                <a:spcPct val="100000"/>
              </a:lnSpc>
              <a:spcBef>
                <a:spcPts val="0"/>
              </a:spcBef>
              <a:spcAft>
                <a:spcPts val="0"/>
              </a:spcAft>
              <a:buClr>
                <a:schemeClr val="accent2"/>
              </a:buClr>
              <a:buSzPts val="1900"/>
              <a:buFont typeface="Open Sans ExtraBold"/>
              <a:buNone/>
            </a:pPr>
            <a:r>
              <a:t/>
            </a:r>
            <a:endParaRPr b="1" sz="2100">
              <a:solidFill>
                <a:schemeClr val="dk1"/>
              </a:solidFill>
              <a:latin typeface="Open Sans ExtraBold"/>
              <a:ea typeface="Open Sans ExtraBold"/>
              <a:cs typeface="Open Sans ExtraBold"/>
              <a:sym typeface="Open Sans ExtraBold"/>
            </a:endParaRPr>
          </a:p>
        </p:txBody>
      </p:sp>
      <p:sp>
        <p:nvSpPr>
          <p:cNvPr id="130" name="Google Shape;130;g2f0a7fbfd2b_0_2013"/>
          <p:cNvSpPr txBox="1"/>
          <p:nvPr/>
        </p:nvSpPr>
        <p:spPr>
          <a:xfrm>
            <a:off x="3887350" y="2408418"/>
            <a:ext cx="2771700" cy="323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1900"/>
              <a:buFont typeface="Open Sans ExtraBold"/>
              <a:buNone/>
            </a:pPr>
            <a:r>
              <a:rPr b="1" lang="en-US" sz="2100">
                <a:solidFill>
                  <a:schemeClr val="dk1"/>
                </a:solidFill>
                <a:latin typeface="Open Sans ExtraBold"/>
                <a:ea typeface="Open Sans ExtraBold"/>
                <a:cs typeface="Open Sans ExtraBold"/>
                <a:sym typeface="Open Sans ExtraBold"/>
              </a:rPr>
              <a:t>Milvus with .NET</a:t>
            </a:r>
            <a:endParaRPr sz="1100"/>
          </a:p>
        </p:txBody>
      </p:sp>
      <p:sp>
        <p:nvSpPr>
          <p:cNvPr id="131" name="Google Shape;131;g2f0a7fbfd2b_0_2013"/>
          <p:cNvSpPr txBox="1"/>
          <p:nvPr/>
        </p:nvSpPr>
        <p:spPr>
          <a:xfrm>
            <a:off x="3887350" y="3039039"/>
            <a:ext cx="2771700" cy="323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1900"/>
              <a:buFont typeface="Open Sans ExtraBold"/>
              <a:buNone/>
            </a:pPr>
            <a:r>
              <a:rPr b="1" lang="en-US" sz="2100">
                <a:solidFill>
                  <a:schemeClr val="dk1"/>
                </a:solidFill>
                <a:latin typeface="Open Sans ExtraBold"/>
                <a:ea typeface="Open Sans ExtraBold"/>
                <a:cs typeface="Open Sans ExtraBold"/>
                <a:sym typeface="Open Sans ExtraBold"/>
              </a:rPr>
              <a:t>Milvus on Azure</a:t>
            </a:r>
            <a:endParaRPr sz="1100"/>
          </a:p>
        </p:txBody>
      </p:sp>
      <p:sp>
        <p:nvSpPr>
          <p:cNvPr id="132" name="Google Shape;132;g2f0a7fbfd2b_0_2013"/>
          <p:cNvSpPr txBox="1"/>
          <p:nvPr/>
        </p:nvSpPr>
        <p:spPr>
          <a:xfrm>
            <a:off x="3887350" y="3669660"/>
            <a:ext cx="2771700" cy="323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1900"/>
              <a:buFont typeface="Open Sans ExtraBold"/>
              <a:buNone/>
            </a:pPr>
            <a:r>
              <a:rPr b="1" lang="en-US" sz="2100">
                <a:solidFill>
                  <a:schemeClr val="dk1"/>
                </a:solidFill>
                <a:latin typeface="Open Sans ExtraBold"/>
                <a:ea typeface="Open Sans ExtraBold"/>
                <a:cs typeface="Open Sans ExtraBold"/>
                <a:sym typeface="Open Sans ExtraBold"/>
              </a:rPr>
              <a:t>Insights</a:t>
            </a:r>
            <a:endParaRPr sz="11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f0a7fbfd2b_0_41"/>
          <p:cNvSpPr txBox="1"/>
          <p:nvPr>
            <p:ph type="title"/>
          </p:nvPr>
        </p:nvSpPr>
        <p:spPr>
          <a:xfrm>
            <a:off x="436628" y="1642408"/>
            <a:ext cx="4775400" cy="1442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lt1"/>
              </a:buClr>
              <a:buSzPts val="6000"/>
              <a:buFont typeface="Inter"/>
              <a:buNone/>
            </a:pPr>
            <a:r>
              <a:rPr lang="en-US"/>
              <a:t>01</a:t>
            </a:r>
            <a:endParaRPr/>
          </a:p>
        </p:txBody>
      </p:sp>
      <p:sp>
        <p:nvSpPr>
          <p:cNvPr id="139" name="Google Shape;139;g2f0a7fbfd2b_0_41"/>
          <p:cNvSpPr txBox="1"/>
          <p:nvPr>
            <p:ph idx="1" type="body"/>
          </p:nvPr>
        </p:nvSpPr>
        <p:spPr>
          <a:xfrm>
            <a:off x="436628" y="3259230"/>
            <a:ext cx="4073100" cy="207600"/>
          </a:xfrm>
          <a:prstGeom prst="rect">
            <a:avLst/>
          </a:prstGeom>
          <a:noFill/>
          <a:ln>
            <a:noFill/>
          </a:ln>
        </p:spPr>
        <p:txBody>
          <a:bodyPr anchorCtr="0" anchor="ctr" bIns="34275" lIns="0" spcFirstLastPara="1" rIns="0" wrap="square" tIns="34275">
            <a:noAutofit/>
          </a:bodyPr>
          <a:lstStyle/>
          <a:p>
            <a:pPr indent="0" lvl="0" marL="0" rtl="0" algn="l">
              <a:spcBef>
                <a:spcPts val="300"/>
              </a:spcBef>
              <a:spcAft>
                <a:spcPts val="0"/>
              </a:spcAft>
              <a:buClr>
                <a:schemeClr val="dk1"/>
              </a:buClr>
              <a:buSzPts val="1100"/>
              <a:buNone/>
            </a:pPr>
            <a:r>
              <a:rPr lang="en-US" sz="3000"/>
              <a:t>Introduction</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f0a7fbfd2b_0_47"/>
          <p:cNvSpPr txBox="1"/>
          <p:nvPr>
            <p:ph idx="1" type="body"/>
          </p:nvPr>
        </p:nvSpPr>
        <p:spPr>
          <a:xfrm>
            <a:off x="628659" y="810604"/>
            <a:ext cx="7886700" cy="3522300"/>
          </a:xfrm>
          <a:prstGeom prst="rect">
            <a:avLst/>
          </a:prstGeom>
        </p:spPr>
        <p:txBody>
          <a:bodyPr anchorCtr="0" anchor="ctr" bIns="34275" lIns="0" spcFirstLastPara="1" rIns="0" wrap="square" tIns="34275">
            <a:normAutofit/>
          </a:bodyPr>
          <a:lstStyle/>
          <a:p>
            <a:pPr indent="-228600" lvl="0" marL="457200" rtl="0" algn="ctr">
              <a:spcBef>
                <a:spcPts val="300"/>
              </a:spcBef>
              <a:spcAft>
                <a:spcPts val="0"/>
              </a:spcAft>
              <a:buSzPts val="2500"/>
              <a:buFont typeface="Inter Medium"/>
              <a:buNone/>
            </a:pPr>
            <a:r>
              <a:rPr b="0" lang="en-US" sz="2500">
                <a:latin typeface="Open Sans"/>
                <a:ea typeface="Open Sans"/>
                <a:cs typeface="Open Sans"/>
                <a:sym typeface="Open Sans"/>
              </a:rPr>
              <a:t>Unstructured Data is 80% of data</a:t>
            </a:r>
            <a:br>
              <a:rPr b="0" lang="en-US" sz="2500">
                <a:latin typeface="Open Sans"/>
                <a:ea typeface="Open Sans"/>
                <a:cs typeface="Open Sans"/>
                <a:sym typeface="Open Sans"/>
              </a:rPr>
            </a:br>
            <a:endParaRPr b="0" sz="2500">
              <a:latin typeface="Open Sans"/>
              <a:ea typeface="Open Sans"/>
              <a:cs typeface="Open Sans"/>
              <a:sym typeface="Open Sans"/>
            </a:endParaRPr>
          </a:p>
          <a:p>
            <a:pPr indent="-228600" lvl="0" marL="457200" rtl="0" algn="ctr">
              <a:spcBef>
                <a:spcPts val="0"/>
              </a:spcBef>
              <a:spcAft>
                <a:spcPts val="0"/>
              </a:spcAft>
              <a:buSzPts val="2500"/>
              <a:buFont typeface="Inter Medium"/>
              <a:buNone/>
            </a:pPr>
            <a:r>
              <a:rPr b="0" lang="en-US" sz="2500">
                <a:latin typeface="Open Sans"/>
                <a:ea typeface="Open Sans"/>
                <a:cs typeface="Open Sans"/>
                <a:sym typeface="Open Sans"/>
              </a:rPr>
              <a:t>Vector Databases are the only type of database that can work with unstructured data</a:t>
            </a:r>
            <a:br>
              <a:rPr b="0" lang="en-US" sz="2500">
                <a:latin typeface="Open Sans"/>
                <a:ea typeface="Open Sans"/>
                <a:cs typeface="Open Sans"/>
                <a:sym typeface="Open Sans"/>
              </a:rPr>
            </a:br>
            <a:br>
              <a:rPr b="0" lang="en-US" sz="2500">
                <a:latin typeface="Open Sans"/>
                <a:ea typeface="Open Sans"/>
                <a:cs typeface="Open Sans"/>
                <a:sym typeface="Open Sans"/>
              </a:rPr>
            </a:br>
            <a:r>
              <a:rPr b="0" lang="en-US" sz="2500">
                <a:latin typeface="Open Sans"/>
                <a:ea typeface="Open Sans"/>
                <a:cs typeface="Open Sans"/>
                <a:sym typeface="Open Sans"/>
              </a:rPr>
              <a:t>- Examples of Unstructured Data include text, images, videos, audio, etc</a:t>
            </a:r>
            <a:endParaRPr b="0" sz="2500">
              <a:latin typeface="Open Sans"/>
              <a:ea typeface="Open Sans"/>
              <a:cs typeface="Open Sans"/>
              <a:sym typeface="Open Sans"/>
            </a:endParaRPr>
          </a:p>
        </p:txBody>
      </p:sp>
      <p:sp>
        <p:nvSpPr>
          <p:cNvPr id="145" name="Google Shape;145;g2f0a7fbfd2b_0_47"/>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p>
            <a:pPr indent="0" lvl="0" marL="0" rtl="0" algn="l">
              <a:spcBef>
                <a:spcPts val="0"/>
              </a:spcBef>
              <a:spcAft>
                <a:spcPts val="0"/>
              </a:spcAft>
              <a:buClr>
                <a:srgbClr val="000000"/>
              </a:buClr>
              <a:buSzPts val="2300"/>
              <a:buFont typeface="Inter Medium"/>
              <a:buNone/>
            </a:pPr>
            <a:r>
              <a:rPr lang="en-US" sz="3200"/>
              <a:t>Why Vector Databases?</a:t>
            </a:r>
            <a:endParaRPr sz="3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g2f0a7fbfd2b_0_2160"/>
          <p:cNvGrpSpPr/>
          <p:nvPr/>
        </p:nvGrpSpPr>
        <p:grpSpPr>
          <a:xfrm>
            <a:off x="-58445" y="1522481"/>
            <a:ext cx="9251493" cy="2828082"/>
            <a:chOff x="521313" y="2694226"/>
            <a:chExt cx="8153969" cy="2112874"/>
          </a:xfrm>
        </p:grpSpPr>
        <p:pic>
          <p:nvPicPr>
            <p:cNvPr descr="Image" id="152" name="Google Shape;152;g2f0a7fbfd2b_0_2160"/>
            <p:cNvPicPr preferRelativeResize="0"/>
            <p:nvPr/>
          </p:nvPicPr>
          <p:blipFill rotWithShape="1">
            <a:blip r:embed="rId3">
              <a:alphaModFix/>
            </a:blip>
            <a:srcRect b="0" l="0" r="0" t="0"/>
            <a:stretch/>
          </p:blipFill>
          <p:spPr>
            <a:xfrm>
              <a:off x="521313" y="2952975"/>
              <a:ext cx="8101475" cy="1854125"/>
            </a:xfrm>
            <a:prstGeom prst="rect">
              <a:avLst/>
            </a:prstGeom>
            <a:noFill/>
            <a:ln>
              <a:noFill/>
            </a:ln>
          </p:spPr>
        </p:pic>
        <p:sp>
          <p:nvSpPr>
            <p:cNvPr id="153" name="Google Shape;153;g2f0a7fbfd2b_0_2160"/>
            <p:cNvSpPr/>
            <p:nvPr/>
          </p:nvSpPr>
          <p:spPr>
            <a:xfrm>
              <a:off x="6929882" y="2694226"/>
              <a:ext cx="1745400" cy="1990800"/>
            </a:xfrm>
            <a:prstGeom prst="rect">
              <a:avLst/>
            </a:prstGeom>
            <a:solidFill>
              <a:srgbClr val="F3F7FA"/>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4" name="Google Shape;154;g2f0a7fbfd2b_0_2160"/>
            <p:cNvSpPr txBox="1"/>
            <p:nvPr/>
          </p:nvSpPr>
          <p:spPr>
            <a:xfrm>
              <a:off x="7228700" y="4212725"/>
              <a:ext cx="1275600" cy="4599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lang="en-US" sz="1400">
                  <a:solidFill>
                    <a:schemeClr val="dk1"/>
                  </a:solidFill>
                  <a:latin typeface="Helvetica Neue"/>
                  <a:ea typeface="Helvetica Neue"/>
                  <a:cs typeface="Helvetica Neue"/>
                  <a:sym typeface="Helvetica Neue"/>
                </a:rPr>
                <a:t>Vector Databases</a:t>
              </a:r>
              <a:endParaRPr b="1" sz="1400">
                <a:solidFill>
                  <a:schemeClr val="dk1"/>
                </a:solidFill>
                <a:latin typeface="Helvetica Neue"/>
                <a:ea typeface="Helvetica Neue"/>
                <a:cs typeface="Helvetica Neue"/>
                <a:sym typeface="Helvetica Neue"/>
              </a:endParaRPr>
            </a:p>
          </p:txBody>
        </p:sp>
        <p:pic>
          <p:nvPicPr>
            <p:cNvPr id="155" name="Google Shape;155;g2f0a7fbfd2b_0_2160"/>
            <p:cNvPicPr preferRelativeResize="0"/>
            <p:nvPr/>
          </p:nvPicPr>
          <p:blipFill rotWithShape="1">
            <a:blip r:embed="rId4">
              <a:alphaModFix/>
            </a:blip>
            <a:srcRect b="0" l="0" r="0" t="0"/>
            <a:stretch/>
          </p:blipFill>
          <p:spPr>
            <a:xfrm>
              <a:off x="7068625" y="3520632"/>
              <a:ext cx="1476949" cy="844176"/>
            </a:xfrm>
            <a:prstGeom prst="rect">
              <a:avLst/>
            </a:prstGeom>
            <a:noFill/>
            <a:ln>
              <a:noFill/>
            </a:ln>
          </p:spPr>
        </p:pic>
      </p:grpSp>
      <p:sp>
        <p:nvSpPr>
          <p:cNvPr id="156" name="Google Shape;156;g2f0a7fbfd2b_0_2160"/>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p>
            <a:pPr indent="0" lvl="0" marL="0" rtl="0" algn="l">
              <a:spcBef>
                <a:spcPts val="0"/>
              </a:spcBef>
              <a:spcAft>
                <a:spcPts val="0"/>
              </a:spcAft>
              <a:buClr>
                <a:schemeClr val="dk1"/>
              </a:buClr>
              <a:buSzPts val="2300"/>
              <a:buFont typeface="Inter Medium"/>
              <a:buNone/>
            </a:pPr>
            <a:r>
              <a:rPr lang="en-US" sz="3200">
                <a:solidFill>
                  <a:schemeClr val="dk1"/>
                </a:solidFill>
              </a:rPr>
              <a:t>Where do Vectors Come From?</a:t>
            </a:r>
            <a:endParaRPr sz="3200"/>
          </a:p>
        </p:txBody>
      </p:sp>
      <p:pic>
        <p:nvPicPr>
          <p:cNvPr id="157" name="Google Shape;157;g2f0a7fbfd2b_0_2160"/>
          <p:cNvPicPr preferRelativeResize="0"/>
          <p:nvPr/>
        </p:nvPicPr>
        <p:blipFill rotWithShape="1">
          <a:blip r:embed="rId5">
            <a:alphaModFix/>
          </a:blip>
          <a:srcRect b="0" l="0" r="0" t="0"/>
          <a:stretch/>
        </p:blipFill>
        <p:spPr>
          <a:xfrm>
            <a:off x="7617501" y="2184911"/>
            <a:ext cx="1175882" cy="4823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7FA"/>
        </a:solidFill>
      </p:bgPr>
    </p:bg>
    <p:spTree>
      <p:nvGrpSpPr>
        <p:cNvPr id="161" name="Shape 161"/>
        <p:cNvGrpSpPr/>
        <p:nvPr/>
      </p:nvGrpSpPr>
      <p:grpSpPr>
        <a:xfrm>
          <a:off x="0" y="0"/>
          <a:ext cx="0" cy="0"/>
          <a:chOff x="0" y="0"/>
          <a:chExt cx="0" cy="0"/>
        </a:xfrm>
      </p:grpSpPr>
      <p:sp>
        <p:nvSpPr>
          <p:cNvPr id="162" name="Google Shape;162;g2f0a7fbfd2b_0_2251"/>
          <p:cNvSpPr/>
          <p:nvPr/>
        </p:nvSpPr>
        <p:spPr>
          <a:xfrm>
            <a:off x="0" y="3306825"/>
            <a:ext cx="9144000" cy="1836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Medium"/>
              <a:ea typeface="Inter Medium"/>
              <a:cs typeface="Inter Medium"/>
              <a:sym typeface="Inter Medium"/>
            </a:endParaRPr>
          </a:p>
        </p:txBody>
      </p:sp>
      <p:grpSp>
        <p:nvGrpSpPr>
          <p:cNvPr id="163" name="Google Shape;163;g2f0a7fbfd2b_0_2251"/>
          <p:cNvGrpSpPr/>
          <p:nvPr/>
        </p:nvGrpSpPr>
        <p:grpSpPr>
          <a:xfrm>
            <a:off x="748078" y="4249991"/>
            <a:ext cx="745425" cy="802592"/>
            <a:chOff x="852638" y="5676980"/>
            <a:chExt cx="993900" cy="1070123"/>
          </a:xfrm>
        </p:grpSpPr>
        <p:pic>
          <p:nvPicPr>
            <p:cNvPr id="164" name="Google Shape;164;g2f0a7fbfd2b_0_2251"/>
            <p:cNvPicPr preferRelativeResize="0"/>
            <p:nvPr/>
          </p:nvPicPr>
          <p:blipFill rotWithShape="1">
            <a:blip r:embed="rId3">
              <a:alphaModFix/>
            </a:blip>
            <a:srcRect b="0" l="0" r="0" t="0"/>
            <a:stretch/>
          </p:blipFill>
          <p:spPr>
            <a:xfrm>
              <a:off x="1140827" y="5676980"/>
              <a:ext cx="417478" cy="417478"/>
            </a:xfrm>
            <a:prstGeom prst="rect">
              <a:avLst/>
            </a:prstGeom>
            <a:noFill/>
            <a:ln>
              <a:noFill/>
            </a:ln>
          </p:spPr>
        </p:pic>
        <p:sp>
          <p:nvSpPr>
            <p:cNvPr id="165" name="Google Shape;165;g2f0a7fbfd2b_0_2251"/>
            <p:cNvSpPr txBox="1"/>
            <p:nvPr/>
          </p:nvSpPr>
          <p:spPr>
            <a:xfrm>
              <a:off x="852638" y="6061025"/>
              <a:ext cx="993900" cy="31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61982"/>
                </a:buClr>
                <a:buSzPts val="1100"/>
                <a:buFont typeface="Inter Black"/>
                <a:buNone/>
              </a:pPr>
              <a:r>
                <a:rPr b="1" i="0" lang="en-US" sz="1100" u="none" cap="none" strike="noStrike">
                  <a:solidFill>
                    <a:schemeClr val="lt1"/>
                  </a:solidFill>
                  <a:latin typeface="Inter Black"/>
                  <a:ea typeface="Inter Black"/>
                  <a:cs typeface="Inter Black"/>
                  <a:sym typeface="Inter Black"/>
                </a:rPr>
                <a:t>2</a:t>
              </a:r>
              <a:r>
                <a:rPr b="1" lang="en-US" sz="1100">
                  <a:solidFill>
                    <a:schemeClr val="lt1"/>
                  </a:solidFill>
                  <a:latin typeface="Inter Black"/>
                  <a:ea typeface="Inter Black"/>
                  <a:cs typeface="Inter Black"/>
                  <a:sym typeface="Inter Black"/>
                </a:rPr>
                <a:t>7K</a:t>
              </a:r>
              <a:r>
                <a:rPr b="1" i="0" lang="en-US" sz="1100" u="none" cap="none" strike="noStrike">
                  <a:solidFill>
                    <a:schemeClr val="lt1"/>
                  </a:solidFill>
                  <a:latin typeface="Inter Black"/>
                  <a:ea typeface="Inter Black"/>
                  <a:cs typeface="Inter Black"/>
                  <a:sym typeface="Inter Black"/>
                </a:rPr>
                <a:t>+</a:t>
              </a:r>
              <a:endParaRPr b="0" i="0" sz="1400" u="none" cap="none" strike="noStrike">
                <a:solidFill>
                  <a:schemeClr val="lt1"/>
                </a:solidFill>
                <a:latin typeface="Calibri"/>
                <a:ea typeface="Calibri"/>
                <a:cs typeface="Calibri"/>
                <a:sym typeface="Calibri"/>
              </a:endParaRPr>
            </a:p>
          </p:txBody>
        </p:sp>
        <p:sp>
          <p:nvSpPr>
            <p:cNvPr id="166" name="Google Shape;166;g2f0a7fbfd2b_0_2251"/>
            <p:cNvSpPr txBox="1"/>
            <p:nvPr/>
          </p:nvSpPr>
          <p:spPr>
            <a:xfrm>
              <a:off x="870936" y="6326503"/>
              <a:ext cx="957300" cy="420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800"/>
                <a:buFont typeface="Inter"/>
                <a:buNone/>
              </a:pPr>
              <a:r>
                <a:rPr b="0" i="0" lang="en-US" sz="800" u="none" cap="none" strike="noStrike">
                  <a:solidFill>
                    <a:schemeClr val="lt1"/>
                  </a:solidFill>
                  <a:latin typeface="Inter"/>
                  <a:ea typeface="Inter"/>
                  <a:cs typeface="Inter"/>
                  <a:sym typeface="Inter"/>
                </a:rPr>
                <a:t>GitHub Stars</a:t>
              </a:r>
              <a:endParaRPr b="0" i="0" sz="1400" u="none" cap="none" strike="noStrike">
                <a:solidFill>
                  <a:schemeClr val="lt1"/>
                </a:solidFill>
                <a:latin typeface="Calibri"/>
                <a:ea typeface="Calibri"/>
                <a:cs typeface="Calibri"/>
                <a:sym typeface="Calibri"/>
              </a:endParaRPr>
            </a:p>
          </p:txBody>
        </p:sp>
      </p:grpSp>
      <p:grpSp>
        <p:nvGrpSpPr>
          <p:cNvPr id="167" name="Google Shape;167;g2f0a7fbfd2b_0_2251"/>
          <p:cNvGrpSpPr/>
          <p:nvPr/>
        </p:nvGrpSpPr>
        <p:grpSpPr>
          <a:xfrm>
            <a:off x="5229982" y="4255513"/>
            <a:ext cx="1024650" cy="791548"/>
            <a:chOff x="7422687" y="5681405"/>
            <a:chExt cx="1366200" cy="1055398"/>
          </a:xfrm>
        </p:grpSpPr>
        <p:pic>
          <p:nvPicPr>
            <p:cNvPr id="168" name="Google Shape;168;g2f0a7fbfd2b_0_2251"/>
            <p:cNvPicPr preferRelativeResize="0"/>
            <p:nvPr/>
          </p:nvPicPr>
          <p:blipFill rotWithShape="1">
            <a:blip r:embed="rId4">
              <a:alphaModFix/>
            </a:blip>
            <a:srcRect b="0" l="0" r="0" t="0"/>
            <a:stretch/>
          </p:blipFill>
          <p:spPr>
            <a:xfrm>
              <a:off x="7897043" y="5681405"/>
              <a:ext cx="417478" cy="417478"/>
            </a:xfrm>
            <a:prstGeom prst="rect">
              <a:avLst/>
            </a:prstGeom>
            <a:noFill/>
            <a:ln>
              <a:noFill/>
            </a:ln>
          </p:spPr>
        </p:pic>
        <p:sp>
          <p:nvSpPr>
            <p:cNvPr id="169" name="Google Shape;169;g2f0a7fbfd2b_0_2251"/>
            <p:cNvSpPr txBox="1"/>
            <p:nvPr/>
          </p:nvSpPr>
          <p:spPr>
            <a:xfrm>
              <a:off x="7422687" y="6050725"/>
              <a:ext cx="1366200" cy="31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61982"/>
                </a:buClr>
                <a:buSzPts val="1100"/>
                <a:buFont typeface="Inter Black"/>
                <a:buNone/>
              </a:pPr>
              <a:r>
                <a:rPr b="1" lang="en-US" sz="1100">
                  <a:solidFill>
                    <a:schemeClr val="lt1"/>
                  </a:solidFill>
                  <a:latin typeface="Inter Black"/>
                  <a:ea typeface="Inter Black"/>
                  <a:cs typeface="Inter Black"/>
                  <a:sym typeface="Inter Black"/>
                </a:rPr>
                <a:t>25M</a:t>
              </a:r>
              <a:r>
                <a:rPr b="1" i="0" lang="en-US" sz="1100" u="none" cap="none" strike="noStrike">
                  <a:solidFill>
                    <a:schemeClr val="lt1"/>
                  </a:solidFill>
                  <a:latin typeface="Inter Black"/>
                  <a:ea typeface="Inter Black"/>
                  <a:cs typeface="Inter Black"/>
                  <a:sym typeface="Inter Black"/>
                </a:rPr>
                <a:t>+</a:t>
              </a:r>
              <a:endParaRPr b="0" i="0" sz="1400" u="none" cap="none" strike="noStrike">
                <a:solidFill>
                  <a:schemeClr val="lt1"/>
                </a:solidFill>
                <a:latin typeface="Calibri"/>
                <a:ea typeface="Calibri"/>
                <a:cs typeface="Calibri"/>
                <a:sym typeface="Calibri"/>
              </a:endParaRPr>
            </a:p>
          </p:txBody>
        </p:sp>
        <p:sp>
          <p:nvSpPr>
            <p:cNvPr id="170" name="Google Shape;170;g2f0a7fbfd2b_0_2251"/>
            <p:cNvSpPr txBox="1"/>
            <p:nvPr/>
          </p:nvSpPr>
          <p:spPr>
            <a:xfrm>
              <a:off x="7660795" y="6316203"/>
              <a:ext cx="890100" cy="420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800"/>
                <a:buFont typeface="Inter"/>
                <a:buNone/>
              </a:pPr>
              <a:r>
                <a:rPr b="0" i="0" lang="en-US" sz="800" u="none" cap="none" strike="noStrike">
                  <a:solidFill>
                    <a:schemeClr val="lt1"/>
                  </a:solidFill>
                  <a:latin typeface="Inter"/>
                  <a:ea typeface="Inter"/>
                  <a:cs typeface="Inter"/>
                  <a:sym typeface="Inter"/>
                </a:rPr>
                <a:t>Downloads</a:t>
              </a:r>
              <a:endParaRPr b="0" i="0" sz="1400" u="none" cap="none" strike="noStrike">
                <a:solidFill>
                  <a:schemeClr val="lt1"/>
                </a:solidFill>
                <a:latin typeface="Calibri"/>
                <a:ea typeface="Calibri"/>
                <a:cs typeface="Calibri"/>
                <a:sym typeface="Calibri"/>
              </a:endParaRPr>
            </a:p>
          </p:txBody>
        </p:sp>
      </p:grpSp>
      <p:grpSp>
        <p:nvGrpSpPr>
          <p:cNvPr id="171" name="Google Shape;171;g2f0a7fbfd2b_0_2251"/>
          <p:cNvGrpSpPr/>
          <p:nvPr/>
        </p:nvGrpSpPr>
        <p:grpSpPr>
          <a:xfrm>
            <a:off x="7657459" y="4264760"/>
            <a:ext cx="738450" cy="649979"/>
            <a:chOff x="9898120" y="5723239"/>
            <a:chExt cx="984600" cy="866639"/>
          </a:xfrm>
        </p:grpSpPr>
        <p:pic>
          <p:nvPicPr>
            <p:cNvPr id="172" name="Google Shape;172;g2f0a7fbfd2b_0_2251"/>
            <p:cNvPicPr preferRelativeResize="0"/>
            <p:nvPr/>
          </p:nvPicPr>
          <p:blipFill rotWithShape="1">
            <a:blip r:embed="rId5">
              <a:alphaModFix/>
            </a:blip>
            <a:srcRect b="0" l="0" r="0" t="0"/>
            <a:stretch/>
          </p:blipFill>
          <p:spPr>
            <a:xfrm>
              <a:off x="10181672" y="5723239"/>
              <a:ext cx="417478" cy="417478"/>
            </a:xfrm>
            <a:prstGeom prst="rect">
              <a:avLst/>
            </a:prstGeom>
            <a:noFill/>
            <a:ln>
              <a:noFill/>
            </a:ln>
          </p:spPr>
        </p:pic>
        <p:sp>
          <p:nvSpPr>
            <p:cNvPr id="173" name="Google Shape;173;g2f0a7fbfd2b_0_2251"/>
            <p:cNvSpPr txBox="1"/>
            <p:nvPr/>
          </p:nvSpPr>
          <p:spPr>
            <a:xfrm>
              <a:off x="10034893" y="6067900"/>
              <a:ext cx="711000" cy="31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61982"/>
                </a:buClr>
                <a:buSzPts val="1100"/>
                <a:buFont typeface="Inter Black"/>
                <a:buNone/>
              </a:pPr>
              <a:r>
                <a:rPr b="1" i="0" lang="en-US" sz="1100" u="none" cap="none" strike="noStrike">
                  <a:solidFill>
                    <a:schemeClr val="lt1"/>
                  </a:solidFill>
                  <a:latin typeface="Inter Black"/>
                  <a:ea typeface="Inter Black"/>
                  <a:cs typeface="Inter Black"/>
                  <a:sym typeface="Inter Black"/>
                </a:rPr>
                <a:t>250+</a:t>
              </a:r>
              <a:endParaRPr b="0" i="0" sz="1400" u="none" cap="none" strike="noStrike">
                <a:solidFill>
                  <a:schemeClr val="lt1"/>
                </a:solidFill>
                <a:latin typeface="Calibri"/>
                <a:ea typeface="Calibri"/>
                <a:cs typeface="Calibri"/>
                <a:sym typeface="Calibri"/>
              </a:endParaRPr>
            </a:p>
          </p:txBody>
        </p:sp>
        <p:sp>
          <p:nvSpPr>
            <p:cNvPr id="174" name="Google Shape;174;g2f0a7fbfd2b_0_2251"/>
            <p:cNvSpPr txBox="1"/>
            <p:nvPr/>
          </p:nvSpPr>
          <p:spPr>
            <a:xfrm>
              <a:off x="9898120" y="6333378"/>
              <a:ext cx="984600" cy="256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800"/>
                <a:buFont typeface="Inter"/>
                <a:buNone/>
              </a:pPr>
              <a:r>
                <a:rPr b="0" i="0" lang="en-US" sz="800" u="none" cap="none" strike="noStrike">
                  <a:solidFill>
                    <a:schemeClr val="lt1"/>
                  </a:solidFill>
                  <a:latin typeface="Inter"/>
                  <a:ea typeface="Inter"/>
                  <a:cs typeface="Inter"/>
                  <a:sym typeface="Inter"/>
                </a:rPr>
                <a:t>Contributors</a:t>
              </a:r>
              <a:endParaRPr b="0" i="0" sz="1400" u="none" cap="none" strike="noStrike">
                <a:solidFill>
                  <a:schemeClr val="lt1"/>
                </a:solidFill>
                <a:latin typeface="Calibri"/>
                <a:ea typeface="Calibri"/>
                <a:cs typeface="Calibri"/>
                <a:sym typeface="Calibri"/>
              </a:endParaRPr>
            </a:p>
          </p:txBody>
        </p:sp>
      </p:grpSp>
      <p:grpSp>
        <p:nvGrpSpPr>
          <p:cNvPr id="175" name="Google Shape;175;g2f0a7fbfd2b_0_2251"/>
          <p:cNvGrpSpPr/>
          <p:nvPr/>
        </p:nvGrpSpPr>
        <p:grpSpPr>
          <a:xfrm>
            <a:off x="2896330" y="4280941"/>
            <a:ext cx="930825" cy="617618"/>
            <a:chOff x="3592802" y="5713512"/>
            <a:chExt cx="1241100" cy="823491"/>
          </a:xfrm>
        </p:grpSpPr>
        <p:sp>
          <p:nvSpPr>
            <p:cNvPr id="176" name="Google Shape;176;g2f0a7fbfd2b_0_2251"/>
            <p:cNvSpPr txBox="1"/>
            <p:nvPr/>
          </p:nvSpPr>
          <p:spPr>
            <a:xfrm>
              <a:off x="3759753" y="5987800"/>
              <a:ext cx="907200" cy="31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61982"/>
                </a:buClr>
                <a:buSzPts val="1100"/>
                <a:buFont typeface="Inter Black"/>
                <a:buNone/>
              </a:pPr>
              <a:r>
                <a:rPr b="1" i="0" lang="en-US" sz="1100" u="none" cap="none" strike="noStrike">
                  <a:solidFill>
                    <a:schemeClr val="lt1"/>
                  </a:solidFill>
                  <a:latin typeface="Inter Black"/>
                  <a:ea typeface="Inter Black"/>
                  <a:cs typeface="Inter Black"/>
                  <a:sym typeface="Inter Black"/>
                </a:rPr>
                <a:t>2,</a:t>
              </a:r>
              <a:r>
                <a:rPr b="1" lang="en-US" sz="1100">
                  <a:solidFill>
                    <a:schemeClr val="lt1"/>
                  </a:solidFill>
                  <a:latin typeface="Inter Black"/>
                  <a:ea typeface="Inter Black"/>
                  <a:cs typeface="Inter Black"/>
                  <a:sym typeface="Inter Black"/>
                </a:rPr>
                <a:t>600</a:t>
              </a:r>
              <a:r>
                <a:rPr b="1" i="0" lang="en-US" sz="1100" u="none" cap="none" strike="noStrike">
                  <a:solidFill>
                    <a:schemeClr val="lt1"/>
                  </a:solidFill>
                  <a:latin typeface="Inter Black"/>
                  <a:ea typeface="Inter Black"/>
                  <a:cs typeface="Inter Black"/>
                  <a:sym typeface="Inter Black"/>
                </a:rPr>
                <a:t>+</a:t>
              </a:r>
              <a:endParaRPr b="0" i="0" sz="1400" u="none" cap="none" strike="noStrike">
                <a:solidFill>
                  <a:schemeClr val="lt1"/>
                </a:solidFill>
                <a:latin typeface="Calibri"/>
                <a:ea typeface="Calibri"/>
                <a:cs typeface="Calibri"/>
                <a:sym typeface="Calibri"/>
              </a:endParaRPr>
            </a:p>
          </p:txBody>
        </p:sp>
        <p:sp>
          <p:nvSpPr>
            <p:cNvPr id="177" name="Google Shape;177;g2f0a7fbfd2b_0_2251"/>
            <p:cNvSpPr txBox="1"/>
            <p:nvPr/>
          </p:nvSpPr>
          <p:spPr>
            <a:xfrm>
              <a:off x="3592802" y="6280503"/>
              <a:ext cx="1241100" cy="256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Clr>
                  <a:srgbClr val="000000"/>
                </a:buClr>
                <a:buSzPts val="800"/>
                <a:buFont typeface="Inter"/>
                <a:buNone/>
              </a:pPr>
              <a:r>
                <a:rPr lang="en-US" sz="800">
                  <a:solidFill>
                    <a:schemeClr val="lt1"/>
                  </a:solidFill>
                  <a:latin typeface="Inter"/>
                  <a:ea typeface="Inter"/>
                  <a:cs typeface="Inter"/>
                  <a:sym typeface="Inter"/>
                </a:rPr>
                <a:t>Forks</a:t>
              </a:r>
              <a:endParaRPr b="0" i="0" sz="1400" u="none" cap="none" strike="noStrike">
                <a:solidFill>
                  <a:schemeClr val="lt1"/>
                </a:solidFill>
                <a:latin typeface="Calibri"/>
                <a:ea typeface="Calibri"/>
                <a:cs typeface="Calibri"/>
                <a:sym typeface="Calibri"/>
              </a:endParaRPr>
            </a:p>
          </p:txBody>
        </p:sp>
        <p:pic>
          <p:nvPicPr>
            <p:cNvPr id="178" name="Google Shape;178;g2f0a7fbfd2b_0_2251"/>
            <p:cNvPicPr preferRelativeResize="0"/>
            <p:nvPr/>
          </p:nvPicPr>
          <p:blipFill rotWithShape="1">
            <a:blip r:embed="rId6">
              <a:alphaModFix/>
            </a:blip>
            <a:srcRect b="0" l="0" r="0" t="0"/>
            <a:stretch/>
          </p:blipFill>
          <p:spPr>
            <a:xfrm>
              <a:off x="4059454" y="5713512"/>
              <a:ext cx="307800" cy="307800"/>
            </a:xfrm>
            <a:prstGeom prst="rect">
              <a:avLst/>
            </a:prstGeom>
            <a:noFill/>
            <a:ln>
              <a:noFill/>
            </a:ln>
          </p:spPr>
        </p:pic>
      </p:grpSp>
      <p:sp>
        <p:nvSpPr>
          <p:cNvPr id="179" name="Google Shape;179;g2f0a7fbfd2b_0_2251"/>
          <p:cNvSpPr txBox="1"/>
          <p:nvPr/>
        </p:nvSpPr>
        <p:spPr>
          <a:xfrm>
            <a:off x="923981" y="3543543"/>
            <a:ext cx="7374300" cy="785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1400">
                <a:solidFill>
                  <a:schemeClr val="lt1"/>
                </a:solidFill>
                <a:latin typeface="Inter"/>
                <a:ea typeface="Inter"/>
                <a:cs typeface="Inter"/>
                <a:sym typeface="Inter"/>
              </a:rPr>
              <a:t>Milvus </a:t>
            </a:r>
            <a:r>
              <a:rPr lang="en-US" sz="1400">
                <a:solidFill>
                  <a:schemeClr val="lt1"/>
                </a:solidFill>
                <a:latin typeface="Inter"/>
                <a:ea typeface="Inter"/>
                <a:cs typeface="Inter"/>
                <a:sym typeface="Inter"/>
              </a:rPr>
              <a:t>is</a:t>
            </a:r>
            <a:r>
              <a:rPr b="1" lang="en-US" sz="1400">
                <a:solidFill>
                  <a:schemeClr val="lt1"/>
                </a:solidFill>
                <a:latin typeface="Inter"/>
                <a:ea typeface="Inter"/>
                <a:cs typeface="Inter"/>
                <a:sym typeface="Inter"/>
              </a:rPr>
              <a:t> an open-source vector database </a:t>
            </a:r>
            <a:r>
              <a:rPr lang="en-US" sz="1400">
                <a:solidFill>
                  <a:schemeClr val="lt1"/>
                </a:solidFill>
                <a:latin typeface="Inter"/>
                <a:ea typeface="Inter"/>
                <a:cs typeface="Inter"/>
                <a:sym typeface="Inter"/>
              </a:rPr>
              <a:t>for </a:t>
            </a:r>
            <a:r>
              <a:rPr b="1" lang="en-US" sz="1400">
                <a:solidFill>
                  <a:schemeClr val="lt1"/>
                </a:solidFill>
                <a:latin typeface="Inter"/>
                <a:ea typeface="Inter"/>
                <a:cs typeface="Inter"/>
                <a:sym typeface="Inter"/>
              </a:rPr>
              <a:t>GenAI </a:t>
            </a:r>
            <a:r>
              <a:rPr lang="en-US" sz="1400">
                <a:solidFill>
                  <a:schemeClr val="lt1"/>
                </a:solidFill>
                <a:latin typeface="Inter"/>
                <a:ea typeface="Inter"/>
                <a:cs typeface="Inter"/>
                <a:sym typeface="Inter"/>
              </a:rPr>
              <a:t>projects. </a:t>
            </a:r>
            <a:r>
              <a:rPr lang="en-US" sz="1400">
                <a:solidFill>
                  <a:srgbClr val="F3F7FA"/>
                </a:solidFill>
                <a:latin typeface="Roboto Mono"/>
                <a:ea typeface="Roboto Mono"/>
                <a:cs typeface="Roboto Mono"/>
                <a:sym typeface="Roboto Mono"/>
              </a:rPr>
              <a:t>pip install</a:t>
            </a:r>
            <a:r>
              <a:rPr lang="en-US" sz="1400">
                <a:solidFill>
                  <a:schemeClr val="lt1"/>
                </a:solidFill>
                <a:latin typeface="Inter"/>
                <a:ea typeface="Inter"/>
                <a:cs typeface="Inter"/>
                <a:sym typeface="Inter"/>
              </a:rPr>
              <a:t> on your laptop, plug into popular AI dev tools, and push to production with a single line of code.</a:t>
            </a:r>
            <a:endParaRPr sz="1400">
              <a:solidFill>
                <a:schemeClr val="lt1"/>
              </a:solidFill>
              <a:latin typeface="Inter"/>
              <a:ea typeface="Inter"/>
              <a:cs typeface="Inter"/>
              <a:sym typeface="Inter"/>
            </a:endParaRPr>
          </a:p>
        </p:txBody>
      </p:sp>
      <p:grpSp>
        <p:nvGrpSpPr>
          <p:cNvPr id="180" name="Google Shape;180;g2f0a7fbfd2b_0_2251"/>
          <p:cNvGrpSpPr/>
          <p:nvPr/>
        </p:nvGrpSpPr>
        <p:grpSpPr>
          <a:xfrm>
            <a:off x="2808225" y="308966"/>
            <a:ext cx="2861509" cy="711637"/>
            <a:chOff x="4990600" y="497099"/>
            <a:chExt cx="2368211" cy="738902"/>
          </a:xfrm>
        </p:grpSpPr>
        <p:pic>
          <p:nvPicPr>
            <p:cNvPr id="181" name="Google Shape;181;g2f0a7fbfd2b_0_2251"/>
            <p:cNvPicPr preferRelativeResize="0"/>
            <p:nvPr/>
          </p:nvPicPr>
          <p:blipFill>
            <a:blip r:embed="rId7">
              <a:alphaModFix/>
            </a:blip>
            <a:stretch>
              <a:fillRect/>
            </a:stretch>
          </p:blipFill>
          <p:spPr>
            <a:xfrm>
              <a:off x="4990600" y="497099"/>
              <a:ext cx="851200" cy="738902"/>
            </a:xfrm>
            <a:prstGeom prst="rect">
              <a:avLst/>
            </a:prstGeom>
            <a:noFill/>
            <a:ln>
              <a:noFill/>
            </a:ln>
          </p:spPr>
        </p:pic>
        <p:pic>
          <p:nvPicPr>
            <p:cNvPr id="182" name="Google Shape;182;g2f0a7fbfd2b_0_2251"/>
            <p:cNvPicPr preferRelativeResize="0"/>
            <p:nvPr/>
          </p:nvPicPr>
          <p:blipFill>
            <a:blip r:embed="rId8">
              <a:alphaModFix/>
            </a:blip>
            <a:stretch>
              <a:fillRect/>
            </a:stretch>
          </p:blipFill>
          <p:spPr>
            <a:xfrm>
              <a:off x="6226175" y="579524"/>
              <a:ext cx="1132636" cy="574049"/>
            </a:xfrm>
            <a:prstGeom prst="rect">
              <a:avLst/>
            </a:prstGeom>
            <a:noFill/>
            <a:ln>
              <a:noFill/>
            </a:ln>
          </p:spPr>
        </p:pic>
      </p:grpSp>
      <p:sp>
        <p:nvSpPr>
          <p:cNvPr id="183" name="Google Shape;183;g2f0a7fbfd2b_0_2251"/>
          <p:cNvSpPr/>
          <p:nvPr/>
        </p:nvSpPr>
        <p:spPr>
          <a:xfrm>
            <a:off x="796988" y="1245431"/>
            <a:ext cx="1516200" cy="1836600"/>
          </a:xfrm>
          <a:prstGeom prst="roundRect">
            <a:avLst>
              <a:gd fmla="val 9616"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Medium"/>
              <a:ea typeface="Inter Medium"/>
              <a:cs typeface="Inter Medium"/>
              <a:sym typeface="Inter Medium"/>
            </a:endParaRPr>
          </a:p>
        </p:txBody>
      </p:sp>
      <p:sp>
        <p:nvSpPr>
          <p:cNvPr id="184" name="Google Shape;184;g2f0a7fbfd2b_0_2251"/>
          <p:cNvSpPr/>
          <p:nvPr/>
        </p:nvSpPr>
        <p:spPr>
          <a:xfrm>
            <a:off x="2808244" y="1245431"/>
            <a:ext cx="1516200" cy="1836600"/>
          </a:xfrm>
          <a:prstGeom prst="roundRect">
            <a:avLst>
              <a:gd fmla="val 9616" name="adj"/>
            </a:avLst>
          </a:prstGeom>
          <a:solidFill>
            <a:schemeClr val="lt1"/>
          </a:solid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Clr>
                <a:schemeClr val="dk1"/>
              </a:buClr>
              <a:buSzPts val="800"/>
              <a:buFont typeface="Arial"/>
              <a:buNone/>
            </a:pPr>
            <a:r>
              <a:t/>
            </a:r>
            <a:endParaRPr sz="800">
              <a:solidFill>
                <a:schemeClr val="dk1"/>
              </a:solidFill>
            </a:endParaRPr>
          </a:p>
        </p:txBody>
      </p:sp>
      <p:sp>
        <p:nvSpPr>
          <p:cNvPr id="185" name="Google Shape;185;g2f0a7fbfd2b_0_2251"/>
          <p:cNvSpPr/>
          <p:nvPr/>
        </p:nvSpPr>
        <p:spPr>
          <a:xfrm>
            <a:off x="4819500" y="1245431"/>
            <a:ext cx="1516200" cy="1836600"/>
          </a:xfrm>
          <a:prstGeom prst="roundRect">
            <a:avLst>
              <a:gd fmla="val 9616"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Medium"/>
              <a:ea typeface="Inter Medium"/>
              <a:cs typeface="Inter Medium"/>
              <a:sym typeface="Inter Medium"/>
            </a:endParaRPr>
          </a:p>
        </p:txBody>
      </p:sp>
      <p:sp>
        <p:nvSpPr>
          <p:cNvPr id="186" name="Google Shape;186;g2f0a7fbfd2b_0_2251"/>
          <p:cNvSpPr/>
          <p:nvPr/>
        </p:nvSpPr>
        <p:spPr>
          <a:xfrm>
            <a:off x="6830756" y="1245441"/>
            <a:ext cx="1516200" cy="1836600"/>
          </a:xfrm>
          <a:prstGeom prst="roundRect">
            <a:avLst>
              <a:gd fmla="val 9616" name="adj"/>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Inter Medium"/>
              <a:ea typeface="Inter Medium"/>
              <a:cs typeface="Inter Medium"/>
              <a:sym typeface="Inter Medium"/>
            </a:endParaRPr>
          </a:p>
        </p:txBody>
      </p:sp>
      <p:sp>
        <p:nvSpPr>
          <p:cNvPr id="187" name="Google Shape;187;g2f0a7fbfd2b_0_2251"/>
          <p:cNvSpPr txBox="1"/>
          <p:nvPr/>
        </p:nvSpPr>
        <p:spPr>
          <a:xfrm>
            <a:off x="918488" y="1402538"/>
            <a:ext cx="1273200" cy="9321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None/>
            </a:pPr>
            <a:r>
              <a:rPr b="1" lang="en-US" sz="1100">
                <a:solidFill>
                  <a:schemeClr val="dk1"/>
                </a:solidFill>
                <a:latin typeface="Inter"/>
                <a:ea typeface="Inter"/>
                <a:cs typeface="Inter"/>
                <a:sym typeface="Inter"/>
              </a:rPr>
              <a:t>Easy Setup</a:t>
            </a:r>
            <a:endParaRPr b="1" sz="11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8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Pip-install to start coding in a notebook within seconds. </a:t>
            </a:r>
            <a:endParaRPr sz="900">
              <a:solidFill>
                <a:schemeClr val="dk1"/>
              </a:solidFill>
              <a:latin typeface="Inter"/>
              <a:ea typeface="Inter"/>
              <a:cs typeface="Inter"/>
              <a:sym typeface="Inter"/>
            </a:endParaRPr>
          </a:p>
        </p:txBody>
      </p:sp>
      <p:sp>
        <p:nvSpPr>
          <p:cNvPr id="188" name="Google Shape;188;g2f0a7fbfd2b_0_2251"/>
          <p:cNvSpPr txBox="1"/>
          <p:nvPr/>
        </p:nvSpPr>
        <p:spPr>
          <a:xfrm>
            <a:off x="2929744" y="1402538"/>
            <a:ext cx="1273200" cy="12507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None/>
            </a:pPr>
            <a:r>
              <a:rPr b="1" lang="en-US" sz="1100">
                <a:solidFill>
                  <a:schemeClr val="dk1"/>
                </a:solidFill>
                <a:latin typeface="Inter"/>
                <a:ea typeface="Inter"/>
                <a:cs typeface="Inter"/>
                <a:sym typeface="Inter"/>
              </a:rPr>
              <a:t>Reusable Code</a:t>
            </a:r>
            <a:endParaRPr b="1" sz="11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8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Write once, and deploy with one line of code into the production environment</a:t>
            </a:r>
            <a:endParaRPr sz="900">
              <a:solidFill>
                <a:schemeClr val="dk1"/>
              </a:solidFill>
              <a:latin typeface="Inter"/>
              <a:ea typeface="Inter"/>
              <a:cs typeface="Inter"/>
              <a:sym typeface="Inter"/>
            </a:endParaRPr>
          </a:p>
        </p:txBody>
      </p:sp>
      <p:sp>
        <p:nvSpPr>
          <p:cNvPr id="189" name="Google Shape;189;g2f0a7fbfd2b_0_2251"/>
          <p:cNvSpPr txBox="1"/>
          <p:nvPr/>
        </p:nvSpPr>
        <p:spPr>
          <a:xfrm>
            <a:off x="4941000" y="1402538"/>
            <a:ext cx="1273200" cy="10914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None/>
            </a:pPr>
            <a:r>
              <a:rPr b="1" lang="en-US" sz="1100">
                <a:solidFill>
                  <a:schemeClr val="dk1"/>
                </a:solidFill>
                <a:latin typeface="Inter"/>
                <a:ea typeface="Inter"/>
                <a:cs typeface="Inter"/>
                <a:sym typeface="Inter"/>
              </a:rPr>
              <a:t>Integration</a:t>
            </a:r>
            <a:endParaRPr b="1" sz="11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8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Plug into OpenAI, Langchain, LlmaIndex, and many more</a:t>
            </a:r>
            <a:endParaRPr sz="900">
              <a:solidFill>
                <a:schemeClr val="dk1"/>
              </a:solidFill>
              <a:latin typeface="Inter"/>
              <a:ea typeface="Inter"/>
              <a:cs typeface="Inter"/>
              <a:sym typeface="Inter"/>
            </a:endParaRPr>
          </a:p>
        </p:txBody>
      </p:sp>
      <p:sp>
        <p:nvSpPr>
          <p:cNvPr id="190" name="Google Shape;190;g2f0a7fbfd2b_0_2251"/>
          <p:cNvSpPr txBox="1"/>
          <p:nvPr/>
        </p:nvSpPr>
        <p:spPr>
          <a:xfrm>
            <a:off x="6952256" y="1402538"/>
            <a:ext cx="1273200" cy="10914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None/>
            </a:pPr>
            <a:r>
              <a:rPr b="1" lang="en-US" sz="1100">
                <a:solidFill>
                  <a:schemeClr val="dk1"/>
                </a:solidFill>
                <a:latin typeface="Inter"/>
                <a:ea typeface="Inter"/>
                <a:cs typeface="Inter"/>
                <a:sym typeface="Inter"/>
              </a:rPr>
              <a:t>Feature-rich</a:t>
            </a:r>
            <a:endParaRPr b="1" sz="11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8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Dense &amp; sparse embeddings, filtering, reranking and beyond</a:t>
            </a:r>
            <a:endParaRPr sz="900">
              <a:solidFill>
                <a:schemeClr val="dk1"/>
              </a:solidFill>
              <a:latin typeface="Inter"/>
              <a:ea typeface="Inter"/>
              <a:cs typeface="Inter"/>
              <a:sym typeface="Inter"/>
            </a:endParaRPr>
          </a:p>
        </p:txBody>
      </p:sp>
      <p:pic>
        <p:nvPicPr>
          <p:cNvPr id="191" name="Google Shape;191;g2f0a7fbfd2b_0_2251"/>
          <p:cNvPicPr preferRelativeResize="0"/>
          <p:nvPr/>
        </p:nvPicPr>
        <p:blipFill>
          <a:blip r:embed="rId9">
            <a:alphaModFix/>
          </a:blip>
          <a:stretch>
            <a:fillRect/>
          </a:stretch>
        </p:blipFill>
        <p:spPr>
          <a:xfrm>
            <a:off x="3827156" y="2597777"/>
            <a:ext cx="332700" cy="380995"/>
          </a:xfrm>
          <a:prstGeom prst="rect">
            <a:avLst/>
          </a:prstGeom>
          <a:noFill/>
          <a:ln>
            <a:noFill/>
          </a:ln>
        </p:spPr>
      </p:pic>
      <p:pic>
        <p:nvPicPr>
          <p:cNvPr id="192" name="Google Shape;192;g2f0a7fbfd2b_0_2251"/>
          <p:cNvPicPr preferRelativeResize="0"/>
          <p:nvPr/>
        </p:nvPicPr>
        <p:blipFill>
          <a:blip r:embed="rId10">
            <a:alphaModFix/>
          </a:blip>
          <a:stretch>
            <a:fillRect/>
          </a:stretch>
        </p:blipFill>
        <p:spPr>
          <a:xfrm>
            <a:off x="1841044" y="2597775"/>
            <a:ext cx="304800" cy="381000"/>
          </a:xfrm>
          <a:prstGeom prst="rect">
            <a:avLst/>
          </a:prstGeom>
          <a:noFill/>
          <a:ln>
            <a:noFill/>
          </a:ln>
        </p:spPr>
      </p:pic>
      <p:pic>
        <p:nvPicPr>
          <p:cNvPr id="193" name="Google Shape;193;g2f0a7fbfd2b_0_2251"/>
          <p:cNvPicPr preferRelativeResize="0"/>
          <p:nvPr/>
        </p:nvPicPr>
        <p:blipFill>
          <a:blip r:embed="rId11">
            <a:alphaModFix/>
          </a:blip>
          <a:stretch>
            <a:fillRect/>
          </a:stretch>
        </p:blipFill>
        <p:spPr>
          <a:xfrm>
            <a:off x="5817019" y="2597775"/>
            <a:ext cx="381000" cy="381000"/>
          </a:xfrm>
          <a:prstGeom prst="rect">
            <a:avLst/>
          </a:prstGeom>
          <a:noFill/>
          <a:ln>
            <a:noFill/>
          </a:ln>
        </p:spPr>
      </p:pic>
      <p:pic>
        <p:nvPicPr>
          <p:cNvPr id="194" name="Google Shape;194;g2f0a7fbfd2b_0_2251"/>
          <p:cNvPicPr preferRelativeResize="0"/>
          <p:nvPr/>
        </p:nvPicPr>
        <p:blipFill>
          <a:blip r:embed="rId12">
            <a:alphaModFix/>
          </a:blip>
          <a:stretch>
            <a:fillRect/>
          </a:stretch>
        </p:blipFill>
        <p:spPr>
          <a:xfrm>
            <a:off x="7812019" y="2597766"/>
            <a:ext cx="381019" cy="3810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f0a7fbfd2b_0_2301"/>
          <p:cNvSpPr txBox="1"/>
          <p:nvPr>
            <p:ph type="title"/>
          </p:nvPr>
        </p:nvSpPr>
        <p:spPr>
          <a:xfrm>
            <a:off x="632459" y="190838"/>
            <a:ext cx="7886700" cy="821700"/>
          </a:xfrm>
          <a:prstGeom prst="rect">
            <a:avLst/>
          </a:prstGeom>
          <a:noFill/>
          <a:ln>
            <a:noFill/>
          </a:ln>
        </p:spPr>
        <p:txBody>
          <a:bodyPr anchorCtr="0" anchor="ctr" bIns="34275" lIns="0" spcFirstLastPara="1" rIns="0" wrap="square" tIns="34275">
            <a:normAutofit/>
          </a:bodyPr>
          <a:lstStyle/>
          <a:p>
            <a:pPr indent="0" lvl="0" marL="0" rtl="0" algn="l">
              <a:spcBef>
                <a:spcPts val="0"/>
              </a:spcBef>
              <a:spcAft>
                <a:spcPts val="0"/>
              </a:spcAft>
              <a:buClr>
                <a:srgbClr val="000000"/>
              </a:buClr>
              <a:buSzPts val="2300"/>
              <a:buFont typeface="Inter Medium"/>
              <a:buNone/>
            </a:pPr>
            <a:r>
              <a:rPr lang="en-US" sz="3200"/>
              <a:t>What is Milvus ideal for?</a:t>
            </a:r>
            <a:endParaRPr sz="3200"/>
          </a:p>
        </p:txBody>
      </p:sp>
      <p:sp>
        <p:nvSpPr>
          <p:cNvPr id="200" name="Google Shape;200;g2f0a7fbfd2b_0_2301"/>
          <p:cNvSpPr txBox="1"/>
          <p:nvPr>
            <p:ph idx="1" type="body"/>
          </p:nvPr>
        </p:nvSpPr>
        <p:spPr>
          <a:xfrm>
            <a:off x="632459" y="1348739"/>
            <a:ext cx="3764400" cy="3281400"/>
          </a:xfrm>
          <a:prstGeom prst="rect">
            <a:avLst/>
          </a:prstGeom>
          <a:noFill/>
          <a:ln>
            <a:noFill/>
          </a:ln>
        </p:spPr>
        <p:txBody>
          <a:bodyPr anchorCtr="0" anchor="t" bIns="34275" lIns="0" spcFirstLastPara="1" rIns="0" wrap="square" tIns="34275">
            <a:noAutofit/>
          </a:bodyPr>
          <a:lstStyle/>
          <a:p>
            <a:pPr indent="-254000" lvl="1" marL="546100" rtl="0" algn="l">
              <a:lnSpc>
                <a:spcPct val="100000"/>
              </a:lnSpc>
              <a:spcBef>
                <a:spcPts val="0"/>
              </a:spcBef>
              <a:spcAft>
                <a:spcPts val="0"/>
              </a:spcAft>
              <a:buClr>
                <a:srgbClr val="000000"/>
              </a:buClr>
              <a:buSzPts val="1800"/>
              <a:buChar char="•"/>
            </a:pPr>
            <a:r>
              <a:rPr lang="en-US" sz="1800"/>
              <a:t>Advanced filtering</a:t>
            </a:r>
            <a:endParaRPr/>
          </a:p>
          <a:p>
            <a:pPr indent="-254000" lvl="1" marL="546100" rtl="0" algn="l">
              <a:lnSpc>
                <a:spcPct val="100000"/>
              </a:lnSpc>
              <a:spcBef>
                <a:spcPts val="400"/>
              </a:spcBef>
              <a:spcAft>
                <a:spcPts val="0"/>
              </a:spcAft>
              <a:buClr>
                <a:srgbClr val="000000"/>
              </a:buClr>
              <a:buSzPts val="1800"/>
              <a:buChar char="•"/>
            </a:pPr>
            <a:r>
              <a:rPr lang="en-US" sz="1800"/>
              <a:t>Hybrid search </a:t>
            </a:r>
            <a:endParaRPr/>
          </a:p>
          <a:p>
            <a:pPr indent="-254000" lvl="1" marL="546100" rtl="0" algn="l">
              <a:lnSpc>
                <a:spcPct val="100000"/>
              </a:lnSpc>
              <a:spcBef>
                <a:spcPts val="400"/>
              </a:spcBef>
              <a:spcAft>
                <a:spcPts val="0"/>
              </a:spcAft>
              <a:buClr>
                <a:srgbClr val="000000"/>
              </a:buClr>
              <a:buSzPts val="1800"/>
              <a:buChar char="•"/>
            </a:pPr>
            <a:r>
              <a:rPr lang="en-US" sz="1800"/>
              <a:t>Durability and backups</a:t>
            </a:r>
            <a:endParaRPr/>
          </a:p>
          <a:p>
            <a:pPr indent="-254000" lvl="1" marL="546100" rtl="0" algn="l">
              <a:lnSpc>
                <a:spcPct val="100000"/>
              </a:lnSpc>
              <a:spcBef>
                <a:spcPts val="400"/>
              </a:spcBef>
              <a:spcAft>
                <a:spcPts val="0"/>
              </a:spcAft>
              <a:buClr>
                <a:srgbClr val="000000"/>
              </a:buClr>
              <a:buSzPts val="1800"/>
              <a:buChar char="•"/>
            </a:pPr>
            <a:r>
              <a:rPr lang="en-US" sz="1800"/>
              <a:t>Replications/High Availability</a:t>
            </a:r>
            <a:endParaRPr/>
          </a:p>
          <a:p>
            <a:pPr indent="-254000" lvl="1" marL="546100" rtl="0" algn="l">
              <a:lnSpc>
                <a:spcPct val="100000"/>
              </a:lnSpc>
              <a:spcBef>
                <a:spcPts val="400"/>
              </a:spcBef>
              <a:spcAft>
                <a:spcPts val="0"/>
              </a:spcAft>
              <a:buClr>
                <a:srgbClr val="000000"/>
              </a:buClr>
              <a:buSzPts val="1800"/>
              <a:buChar char="•"/>
            </a:pPr>
            <a:r>
              <a:rPr lang="en-US" sz="1800"/>
              <a:t>Sharding</a:t>
            </a:r>
            <a:endParaRPr sz="1800"/>
          </a:p>
          <a:p>
            <a:pPr indent="-254000" lvl="1" marL="546100" rtl="0" algn="l">
              <a:lnSpc>
                <a:spcPct val="100000"/>
              </a:lnSpc>
              <a:spcBef>
                <a:spcPts val="400"/>
              </a:spcBef>
              <a:spcAft>
                <a:spcPts val="0"/>
              </a:spcAft>
              <a:buClr>
                <a:srgbClr val="000000"/>
              </a:buClr>
              <a:buSzPts val="1800"/>
              <a:buChar char="•"/>
            </a:pPr>
            <a:r>
              <a:rPr lang="en-US" sz="1800"/>
              <a:t>Aggregations</a:t>
            </a:r>
            <a:endParaRPr/>
          </a:p>
          <a:p>
            <a:pPr indent="-254000" lvl="1" marL="546100" rtl="0" algn="l">
              <a:lnSpc>
                <a:spcPct val="100000"/>
              </a:lnSpc>
              <a:spcBef>
                <a:spcPts val="400"/>
              </a:spcBef>
              <a:spcAft>
                <a:spcPts val="0"/>
              </a:spcAft>
              <a:buClr>
                <a:srgbClr val="000000"/>
              </a:buClr>
              <a:buSzPts val="1800"/>
              <a:buChar char="•"/>
            </a:pPr>
            <a:r>
              <a:rPr lang="en-US" sz="1800"/>
              <a:t>Lifecycle management </a:t>
            </a:r>
            <a:endParaRPr/>
          </a:p>
          <a:p>
            <a:pPr indent="-254000" lvl="1" marL="546100" rtl="0" algn="l">
              <a:lnSpc>
                <a:spcPct val="100000"/>
              </a:lnSpc>
              <a:spcBef>
                <a:spcPts val="400"/>
              </a:spcBef>
              <a:spcAft>
                <a:spcPts val="0"/>
              </a:spcAft>
              <a:buClr>
                <a:srgbClr val="000000"/>
              </a:buClr>
              <a:buSzPts val="1800"/>
              <a:buChar char="•"/>
            </a:pPr>
            <a:r>
              <a:rPr lang="en-US" sz="1800"/>
              <a:t>Multi-tenancy</a:t>
            </a:r>
            <a:endParaRPr/>
          </a:p>
        </p:txBody>
      </p:sp>
      <p:sp>
        <p:nvSpPr>
          <p:cNvPr id="201" name="Google Shape;201;g2f0a7fbfd2b_0_2301"/>
          <p:cNvSpPr txBox="1"/>
          <p:nvPr>
            <p:ph idx="2" type="body"/>
          </p:nvPr>
        </p:nvSpPr>
        <p:spPr>
          <a:xfrm>
            <a:off x="4754879" y="1348739"/>
            <a:ext cx="3764400" cy="3281400"/>
          </a:xfrm>
          <a:prstGeom prst="rect">
            <a:avLst/>
          </a:prstGeom>
          <a:noFill/>
          <a:ln>
            <a:noFill/>
          </a:ln>
        </p:spPr>
        <p:txBody>
          <a:bodyPr anchorCtr="0" anchor="t" bIns="34275" lIns="0" spcFirstLastPara="1" rIns="0" wrap="square" tIns="34275">
            <a:noAutofit/>
          </a:bodyPr>
          <a:lstStyle/>
          <a:p>
            <a:pPr indent="-254000" lvl="1" marL="546100" rtl="0" algn="l">
              <a:lnSpc>
                <a:spcPct val="100000"/>
              </a:lnSpc>
              <a:spcBef>
                <a:spcPts val="0"/>
              </a:spcBef>
              <a:spcAft>
                <a:spcPts val="0"/>
              </a:spcAft>
              <a:buClr>
                <a:srgbClr val="000000"/>
              </a:buClr>
              <a:buSzPts val="1800"/>
              <a:buChar char="•"/>
            </a:pPr>
            <a:r>
              <a:rPr lang="en-US" sz="1800"/>
              <a:t>High query load</a:t>
            </a:r>
            <a:endParaRPr/>
          </a:p>
          <a:p>
            <a:pPr indent="-254000" lvl="1" marL="546100" rtl="0" algn="l">
              <a:lnSpc>
                <a:spcPct val="100000"/>
              </a:lnSpc>
              <a:spcBef>
                <a:spcPts val="400"/>
              </a:spcBef>
              <a:spcAft>
                <a:spcPts val="0"/>
              </a:spcAft>
              <a:buClr>
                <a:srgbClr val="000000"/>
              </a:buClr>
              <a:buSzPts val="1800"/>
              <a:buChar char="•"/>
            </a:pPr>
            <a:r>
              <a:rPr lang="en-US" sz="1800"/>
              <a:t>High insertion/deletion</a:t>
            </a:r>
            <a:endParaRPr/>
          </a:p>
          <a:p>
            <a:pPr indent="-254000" lvl="1" marL="546100" rtl="0" algn="l">
              <a:lnSpc>
                <a:spcPct val="100000"/>
              </a:lnSpc>
              <a:spcBef>
                <a:spcPts val="400"/>
              </a:spcBef>
              <a:spcAft>
                <a:spcPts val="0"/>
              </a:spcAft>
              <a:buClr>
                <a:srgbClr val="000000"/>
              </a:buClr>
              <a:buSzPts val="1800"/>
              <a:buChar char="•"/>
            </a:pPr>
            <a:r>
              <a:rPr lang="en-US" sz="1800"/>
              <a:t>Full precision/recall</a:t>
            </a:r>
            <a:endParaRPr/>
          </a:p>
          <a:p>
            <a:pPr indent="-254000" lvl="1" marL="546100" rtl="0" algn="l">
              <a:lnSpc>
                <a:spcPct val="100000"/>
              </a:lnSpc>
              <a:spcBef>
                <a:spcPts val="400"/>
              </a:spcBef>
              <a:spcAft>
                <a:spcPts val="0"/>
              </a:spcAft>
              <a:buClr>
                <a:srgbClr val="000000"/>
              </a:buClr>
              <a:buSzPts val="1800"/>
              <a:buChar char="•"/>
            </a:pPr>
            <a:r>
              <a:rPr lang="en-US" sz="1800"/>
              <a:t>Accelerator support (GPU, FPGA)</a:t>
            </a:r>
            <a:endParaRPr/>
          </a:p>
          <a:p>
            <a:pPr indent="-254000" lvl="1" marL="546100" rtl="0" algn="l">
              <a:lnSpc>
                <a:spcPct val="100000"/>
              </a:lnSpc>
              <a:spcBef>
                <a:spcPts val="400"/>
              </a:spcBef>
              <a:spcAft>
                <a:spcPts val="0"/>
              </a:spcAft>
              <a:buClr>
                <a:srgbClr val="000000"/>
              </a:buClr>
              <a:buSzPts val="1800"/>
              <a:buChar char="•"/>
            </a:pPr>
            <a:r>
              <a:rPr lang="en-US" sz="1800"/>
              <a:t>Billion-scale storage</a:t>
            </a:r>
            <a:endParaRPr/>
          </a:p>
          <a:p>
            <a:pPr indent="-139700" lvl="0" marL="254000" rtl="0" algn="l">
              <a:lnSpc>
                <a:spcPct val="100000"/>
              </a:lnSpc>
              <a:spcBef>
                <a:spcPts val="400"/>
              </a:spcBef>
              <a:spcAft>
                <a:spcPts val="0"/>
              </a:spcAft>
              <a:buClr>
                <a:srgbClr val="000000"/>
              </a:buClr>
              <a:buSzPts val="1800"/>
              <a:buNone/>
            </a:pPr>
            <a:r>
              <a:t/>
            </a:r>
            <a:endParaRPr sz="1800"/>
          </a:p>
        </p:txBody>
      </p:sp>
      <p:sp>
        <p:nvSpPr>
          <p:cNvPr id="202" name="Google Shape;202;g2f0a7fbfd2b_0_2301"/>
          <p:cNvSpPr txBox="1"/>
          <p:nvPr/>
        </p:nvSpPr>
        <p:spPr>
          <a:xfrm>
            <a:off x="632221" y="850702"/>
            <a:ext cx="8420400" cy="498300"/>
          </a:xfrm>
          <a:prstGeom prst="rect">
            <a:avLst/>
          </a:prstGeom>
          <a:noFill/>
          <a:ln>
            <a:noFill/>
          </a:ln>
        </p:spPr>
        <p:txBody>
          <a:bodyPr anchorCtr="0" anchor="t" bIns="34275" lIns="0" spcFirstLastPara="1" rIns="0" wrap="square" tIns="34275">
            <a:noAutofit/>
          </a:bodyPr>
          <a:lstStyle/>
          <a:p>
            <a:pPr indent="0" lvl="0" marL="0" marR="0" rtl="0" algn="l">
              <a:lnSpc>
                <a:spcPct val="115000"/>
              </a:lnSpc>
              <a:spcBef>
                <a:spcPts val="0"/>
              </a:spcBef>
              <a:spcAft>
                <a:spcPts val="0"/>
              </a:spcAft>
              <a:buClr>
                <a:schemeClr val="dk1"/>
              </a:buClr>
              <a:buSzPts val="1400"/>
              <a:buFont typeface="Arial"/>
              <a:buNone/>
            </a:pPr>
            <a:r>
              <a:rPr b="1" i="0" lang="en-US" sz="1400" u="none" cap="none" strike="noStrike">
                <a:solidFill>
                  <a:schemeClr val="dk1"/>
                </a:solidFill>
                <a:latin typeface="Inter"/>
                <a:ea typeface="Inter"/>
                <a:cs typeface="Inter"/>
                <a:sym typeface="Inter"/>
              </a:rPr>
              <a:t>Purpose-built to store, index and query vector embeddings from unstructured data at scale.</a:t>
            </a:r>
            <a:endParaRPr b="1"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f0a7fbfd2b_0_2308"/>
          <p:cNvSpPr txBox="1"/>
          <p:nvPr>
            <p:ph type="title"/>
          </p:nvPr>
        </p:nvSpPr>
        <p:spPr>
          <a:xfrm>
            <a:off x="632459" y="190838"/>
            <a:ext cx="7886700" cy="8217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US" sz="3200"/>
              <a:t>We’ve built technologies for various types of use cases</a:t>
            </a:r>
            <a:endParaRPr sz="3200"/>
          </a:p>
        </p:txBody>
      </p:sp>
      <p:sp>
        <p:nvSpPr>
          <p:cNvPr id="209" name="Google Shape;209;g2f0a7fbfd2b_0_2308"/>
          <p:cNvSpPr/>
          <p:nvPr/>
        </p:nvSpPr>
        <p:spPr>
          <a:xfrm>
            <a:off x="6583200" y="1928381"/>
            <a:ext cx="1817700" cy="2664600"/>
          </a:xfrm>
          <a:prstGeom prst="roundRect">
            <a:avLst>
              <a:gd fmla="val 3695" name="adj"/>
            </a:avLst>
          </a:prstGeom>
          <a:solidFill>
            <a:schemeClr val="dk2"/>
          </a:solidFill>
          <a:ln>
            <a:noFill/>
          </a:ln>
        </p:spPr>
        <p:txBody>
          <a:bodyPr anchorCtr="0" anchor="t" bIns="91425" lIns="137150" spcFirstLastPara="1" rIns="13715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sz="1200">
                <a:solidFill>
                  <a:schemeClr val="lt1"/>
                </a:solidFill>
                <a:latin typeface="Inter"/>
                <a:ea typeface="Inter"/>
                <a:cs typeface="Inter"/>
                <a:sym typeface="Inter"/>
              </a:rPr>
              <a:t>Compute Types</a:t>
            </a:r>
            <a:endParaRPr b="1" sz="12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t/>
            </a:r>
            <a:endParaRPr b="1" sz="12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t/>
            </a:r>
            <a:endParaRPr sz="9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rPr lang="en-US" sz="900">
                <a:solidFill>
                  <a:schemeClr val="lt1"/>
                </a:solidFill>
                <a:latin typeface="Inter"/>
                <a:ea typeface="Inter"/>
                <a:cs typeface="Inter"/>
                <a:sym typeface="Inter"/>
              </a:rPr>
              <a:t>Designed for various compute powers, such as </a:t>
            </a:r>
            <a:r>
              <a:rPr b="1" lang="en-US" sz="900">
                <a:solidFill>
                  <a:schemeClr val="lt1"/>
                </a:solidFill>
                <a:latin typeface="Inter"/>
                <a:ea typeface="Inter"/>
                <a:cs typeface="Inter"/>
                <a:sym typeface="Inter"/>
              </a:rPr>
              <a:t>AVX512, Neon for SIMD, quantization cache-aware optimization </a:t>
            </a:r>
            <a:r>
              <a:rPr lang="en-US" sz="900">
                <a:solidFill>
                  <a:schemeClr val="lt1"/>
                </a:solidFill>
                <a:latin typeface="Inter"/>
                <a:ea typeface="Inter"/>
                <a:cs typeface="Inter"/>
                <a:sym typeface="Inter"/>
              </a:rPr>
              <a:t>and</a:t>
            </a:r>
            <a:r>
              <a:rPr b="1" lang="en-US" sz="900">
                <a:solidFill>
                  <a:schemeClr val="lt1"/>
                </a:solidFill>
                <a:latin typeface="Inter"/>
                <a:ea typeface="Inter"/>
                <a:cs typeface="Inter"/>
                <a:sym typeface="Inter"/>
              </a:rPr>
              <a:t> GPU</a:t>
            </a:r>
            <a:endParaRPr b="1" sz="9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sz="9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sz="900">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rPr lang="en-US" sz="900">
                <a:solidFill>
                  <a:schemeClr val="lt1"/>
                </a:solidFill>
                <a:latin typeface="Inter"/>
                <a:ea typeface="Inter"/>
                <a:cs typeface="Inter"/>
                <a:sym typeface="Inter"/>
              </a:rPr>
              <a:t>Leverage strengths of each hardware type, ensuring high-speed processing and cost-effective scalability for different application needs</a:t>
            </a:r>
            <a:endParaRPr sz="9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t/>
            </a:r>
            <a:endParaRPr sz="1100">
              <a:solidFill>
                <a:schemeClr val="lt1"/>
              </a:solidFill>
              <a:latin typeface="Inter"/>
              <a:ea typeface="Inter"/>
              <a:cs typeface="Inter"/>
              <a:sym typeface="Inter"/>
            </a:endParaRPr>
          </a:p>
          <a:p>
            <a:pPr indent="0" lvl="0" marL="0" marR="0" rtl="0" algn="ctr">
              <a:lnSpc>
                <a:spcPct val="100000"/>
              </a:lnSpc>
              <a:spcBef>
                <a:spcPts val="1000"/>
              </a:spcBef>
              <a:spcAft>
                <a:spcPts val="0"/>
              </a:spcAft>
              <a:buClr>
                <a:srgbClr val="000000"/>
              </a:buClr>
              <a:buSzPts val="1000"/>
              <a:buFont typeface="Arial"/>
              <a:buNone/>
            </a:pPr>
            <a:r>
              <a:t/>
            </a:r>
            <a:endParaRPr i="0" sz="1000" u="none" cap="none" strike="noStrike">
              <a:solidFill>
                <a:schemeClr val="lt1"/>
              </a:solidFill>
              <a:latin typeface="Inter"/>
              <a:ea typeface="Inter"/>
              <a:cs typeface="Inter"/>
              <a:sym typeface="Inter"/>
            </a:endParaRPr>
          </a:p>
        </p:txBody>
      </p:sp>
      <p:sp>
        <p:nvSpPr>
          <p:cNvPr id="210" name="Google Shape;210;g2f0a7fbfd2b_0_2308"/>
          <p:cNvSpPr/>
          <p:nvPr/>
        </p:nvSpPr>
        <p:spPr>
          <a:xfrm>
            <a:off x="7171949" y="1366954"/>
            <a:ext cx="640200" cy="6402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11" name="Google Shape;211;g2f0a7fbfd2b_0_2308"/>
          <p:cNvSpPr/>
          <p:nvPr/>
        </p:nvSpPr>
        <p:spPr>
          <a:xfrm>
            <a:off x="2694600" y="1928381"/>
            <a:ext cx="1817700" cy="2664600"/>
          </a:xfrm>
          <a:prstGeom prst="roundRect">
            <a:avLst>
              <a:gd fmla="val 3695" name="adj"/>
            </a:avLst>
          </a:prstGeom>
          <a:solidFill>
            <a:schemeClr val="dk2"/>
          </a:solidFill>
          <a:ln>
            <a:noFill/>
          </a:ln>
        </p:spPr>
        <p:txBody>
          <a:bodyPr anchorCtr="0" anchor="t" bIns="91425" lIns="137150" spcFirstLastPara="1" rIns="13715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sz="1200">
                <a:solidFill>
                  <a:schemeClr val="lt1"/>
                </a:solidFill>
                <a:latin typeface="Inter"/>
                <a:ea typeface="Inter"/>
                <a:cs typeface="Inter"/>
                <a:sym typeface="Inter"/>
              </a:rPr>
              <a:t>Search Types</a:t>
            </a:r>
            <a:endParaRPr b="1" sz="12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t/>
            </a:r>
            <a:endParaRPr b="1" sz="12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t/>
            </a:r>
            <a:endParaRPr b="1"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rPr lang="en-US" sz="900">
                <a:solidFill>
                  <a:schemeClr val="lt1"/>
                </a:solidFill>
                <a:latin typeface="Inter"/>
                <a:ea typeface="Inter"/>
                <a:cs typeface="Inter"/>
                <a:sym typeface="Inter"/>
              </a:rPr>
              <a:t>Support multiple types such as </a:t>
            </a:r>
            <a:r>
              <a:rPr b="1" lang="en-US" sz="900">
                <a:solidFill>
                  <a:schemeClr val="lt1"/>
                </a:solidFill>
                <a:latin typeface="Inter"/>
                <a:ea typeface="Inter"/>
                <a:cs typeface="Inter"/>
                <a:sym typeface="Inter"/>
              </a:rPr>
              <a:t>top-K ANN, Range ANN, sparse &amp; dense, multi-vector, grouping, </a:t>
            </a:r>
            <a:r>
              <a:rPr lang="en-US" sz="900">
                <a:solidFill>
                  <a:schemeClr val="lt1"/>
                </a:solidFill>
                <a:latin typeface="Inter"/>
                <a:ea typeface="Inter"/>
                <a:cs typeface="Inter"/>
                <a:sym typeface="Inter"/>
              </a:rPr>
              <a:t>and metadata </a:t>
            </a:r>
            <a:r>
              <a:rPr b="1" lang="en-US" sz="900">
                <a:solidFill>
                  <a:schemeClr val="lt1"/>
                </a:solidFill>
                <a:latin typeface="Inter"/>
                <a:ea typeface="Inter"/>
                <a:cs typeface="Inter"/>
                <a:sym typeface="Inter"/>
              </a:rPr>
              <a:t>filtering</a:t>
            </a:r>
            <a:endParaRPr b="1"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rPr lang="en-US" sz="900">
                <a:solidFill>
                  <a:schemeClr val="lt1"/>
                </a:solidFill>
                <a:latin typeface="Inter"/>
                <a:ea typeface="Inter"/>
                <a:cs typeface="Inter"/>
                <a:sym typeface="Inter"/>
              </a:rPr>
              <a:t>Enable query flexibility and accuracy, allowing developers to tailor their information retrieval needs </a:t>
            </a:r>
            <a:endParaRPr sz="900">
              <a:solidFill>
                <a:schemeClr val="lt1"/>
              </a:solidFill>
              <a:latin typeface="Inter"/>
              <a:ea typeface="Inter"/>
              <a:cs typeface="Inter"/>
              <a:sym typeface="Inter"/>
            </a:endParaRPr>
          </a:p>
        </p:txBody>
      </p:sp>
      <p:sp>
        <p:nvSpPr>
          <p:cNvPr id="212" name="Google Shape;212;g2f0a7fbfd2b_0_2308"/>
          <p:cNvSpPr/>
          <p:nvPr/>
        </p:nvSpPr>
        <p:spPr>
          <a:xfrm>
            <a:off x="4638900" y="1928381"/>
            <a:ext cx="1817700" cy="2664600"/>
          </a:xfrm>
          <a:prstGeom prst="roundRect">
            <a:avLst>
              <a:gd fmla="val 3695" name="adj"/>
            </a:avLst>
          </a:prstGeom>
          <a:solidFill>
            <a:schemeClr val="dk2"/>
          </a:solidFill>
          <a:ln>
            <a:noFill/>
          </a:ln>
        </p:spPr>
        <p:txBody>
          <a:bodyPr anchorCtr="0" anchor="t" bIns="91425" lIns="137150" spcFirstLastPara="1" rIns="137150"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latin typeface="Inter"/>
                <a:ea typeface="Inter"/>
                <a:cs typeface="Inter"/>
                <a:sym typeface="Inter"/>
              </a:rPr>
              <a:t>Multi-tenancy</a:t>
            </a:r>
            <a:endParaRPr b="1" sz="12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200"/>
              <a:buFont typeface="Arial"/>
              <a:buNone/>
            </a:pPr>
            <a:r>
              <a:t/>
            </a:r>
            <a:endParaRPr b="1" sz="12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200"/>
              <a:buFont typeface="Arial"/>
              <a:buNone/>
            </a:pPr>
            <a:r>
              <a:t/>
            </a:r>
            <a:endParaRPr b="1"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rPr lang="en-US" sz="900">
                <a:solidFill>
                  <a:schemeClr val="lt1"/>
                </a:solidFill>
                <a:latin typeface="Inter"/>
                <a:ea typeface="Inter"/>
                <a:cs typeface="Inter"/>
                <a:sym typeface="Inter"/>
              </a:rPr>
              <a:t>Enable </a:t>
            </a:r>
            <a:r>
              <a:rPr b="1" lang="en-US" sz="900">
                <a:solidFill>
                  <a:schemeClr val="lt1"/>
                </a:solidFill>
                <a:latin typeface="Inter"/>
                <a:ea typeface="Inter"/>
                <a:cs typeface="Inter"/>
                <a:sym typeface="Inter"/>
              </a:rPr>
              <a:t>multi-tenancy</a:t>
            </a:r>
            <a:r>
              <a:rPr lang="en-US" sz="900">
                <a:solidFill>
                  <a:schemeClr val="lt1"/>
                </a:solidFill>
                <a:latin typeface="Inter"/>
                <a:ea typeface="Inter"/>
                <a:cs typeface="Inter"/>
                <a:sym typeface="Inter"/>
              </a:rPr>
              <a:t> through collection and partition management </a:t>
            </a:r>
            <a:endParaRPr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rPr lang="en-US" sz="900">
                <a:solidFill>
                  <a:schemeClr val="lt1"/>
                </a:solidFill>
                <a:latin typeface="Inter"/>
                <a:ea typeface="Inter"/>
                <a:cs typeface="Inter"/>
                <a:sym typeface="Inter"/>
              </a:rPr>
              <a:t>Allow for efficient resource utilization and customizable data segregation, ensuring secure and isolated data handling for each tenant</a:t>
            </a:r>
            <a:endParaRPr sz="900">
              <a:solidFill>
                <a:schemeClr val="lt1"/>
              </a:solidFill>
              <a:latin typeface="Inter"/>
              <a:ea typeface="Inter"/>
              <a:cs typeface="Inter"/>
              <a:sym typeface="Inter"/>
            </a:endParaRPr>
          </a:p>
        </p:txBody>
      </p:sp>
      <p:sp>
        <p:nvSpPr>
          <p:cNvPr id="213" name="Google Shape;213;g2f0a7fbfd2b_0_2308"/>
          <p:cNvSpPr/>
          <p:nvPr/>
        </p:nvSpPr>
        <p:spPr>
          <a:xfrm>
            <a:off x="750300" y="1928381"/>
            <a:ext cx="1817700" cy="2664600"/>
          </a:xfrm>
          <a:prstGeom prst="roundRect">
            <a:avLst>
              <a:gd fmla="val 3695" name="adj"/>
            </a:avLst>
          </a:prstGeom>
          <a:solidFill>
            <a:schemeClr val="dk2"/>
          </a:solidFill>
          <a:ln>
            <a:noFill/>
          </a:ln>
        </p:spPr>
        <p:txBody>
          <a:bodyPr anchorCtr="0" anchor="t" bIns="91425" lIns="137150" spcFirstLastPara="1" rIns="13715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sz="1200">
                <a:solidFill>
                  <a:schemeClr val="lt1"/>
                </a:solidFill>
                <a:latin typeface="Inter"/>
                <a:ea typeface="Inter"/>
                <a:cs typeface="Inter"/>
                <a:sym typeface="Inter"/>
              </a:rPr>
              <a:t>Index Types</a:t>
            </a:r>
            <a:endParaRPr b="1" sz="1200">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100"/>
              <a:buFont typeface="Arial"/>
              <a:buNone/>
            </a:pPr>
            <a:r>
              <a:t/>
            </a:r>
            <a:endParaRPr b="1" sz="12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rPr lang="en-US" sz="900">
                <a:solidFill>
                  <a:schemeClr val="lt1"/>
                </a:solidFill>
                <a:latin typeface="Inter"/>
                <a:ea typeface="Inter"/>
                <a:cs typeface="Inter"/>
                <a:sym typeface="Inter"/>
              </a:rPr>
              <a:t>Offer a wide range of </a:t>
            </a:r>
            <a:r>
              <a:rPr b="1" lang="en-US" sz="900">
                <a:solidFill>
                  <a:schemeClr val="lt1"/>
                </a:solidFill>
                <a:latin typeface="Inter"/>
                <a:ea typeface="Inter"/>
                <a:cs typeface="Inter"/>
                <a:sym typeface="Inter"/>
              </a:rPr>
              <a:t>15 indexes</a:t>
            </a:r>
            <a:r>
              <a:rPr lang="en-US" sz="900">
                <a:solidFill>
                  <a:schemeClr val="lt1"/>
                </a:solidFill>
                <a:latin typeface="Inter"/>
                <a:ea typeface="Inter"/>
                <a:cs typeface="Inter"/>
                <a:sym typeface="Inter"/>
              </a:rPr>
              <a:t> support, including popular ones like HNSW, PQ, Binary, Sparse, DiskANN and GPU index</a:t>
            </a:r>
            <a:endParaRPr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t/>
            </a:r>
            <a:endParaRPr sz="900">
              <a:solidFill>
                <a:schemeClr val="lt1"/>
              </a:solidFill>
              <a:latin typeface="Inter"/>
              <a:ea typeface="Inter"/>
              <a:cs typeface="Inter"/>
              <a:sym typeface="Inter"/>
            </a:endParaRPr>
          </a:p>
          <a:p>
            <a:pPr indent="0" lvl="0" marL="0" marR="0" rtl="0" algn="l">
              <a:lnSpc>
                <a:spcPct val="115000"/>
              </a:lnSpc>
              <a:spcBef>
                <a:spcPts val="0"/>
              </a:spcBef>
              <a:spcAft>
                <a:spcPts val="0"/>
              </a:spcAft>
              <a:buClr>
                <a:srgbClr val="000000"/>
              </a:buClr>
              <a:buSzPts val="1100"/>
              <a:buFont typeface="Arial"/>
              <a:buNone/>
            </a:pPr>
            <a:r>
              <a:rPr lang="en-US" sz="900">
                <a:solidFill>
                  <a:schemeClr val="lt1"/>
                </a:solidFill>
                <a:latin typeface="Inter"/>
                <a:ea typeface="Inter"/>
                <a:cs typeface="Inter"/>
                <a:sym typeface="Inter"/>
              </a:rPr>
              <a:t>Empower developers with tailored search optimizations, catering to performance, accuracy and cost needs</a:t>
            </a:r>
            <a:endParaRPr sz="900">
              <a:solidFill>
                <a:schemeClr val="lt1"/>
              </a:solidFill>
              <a:latin typeface="Inter"/>
              <a:ea typeface="Inter"/>
              <a:cs typeface="Inter"/>
              <a:sym typeface="Inter"/>
            </a:endParaRPr>
          </a:p>
          <a:p>
            <a:pPr indent="0" lvl="0" marL="0" marR="0" rtl="0" algn="ctr">
              <a:lnSpc>
                <a:spcPct val="100000"/>
              </a:lnSpc>
              <a:spcBef>
                <a:spcPts val="1000"/>
              </a:spcBef>
              <a:spcAft>
                <a:spcPts val="0"/>
              </a:spcAft>
              <a:buClr>
                <a:schemeClr val="dk1"/>
              </a:buClr>
              <a:buSzPts val="500"/>
              <a:buFont typeface="Arial"/>
              <a:buNone/>
            </a:pPr>
            <a:r>
              <a:t/>
            </a:r>
            <a:endParaRPr i="0" sz="1000" u="none" cap="none" strike="noStrike">
              <a:solidFill>
                <a:schemeClr val="accent1"/>
              </a:solidFill>
              <a:latin typeface="Inter"/>
              <a:ea typeface="Inter"/>
              <a:cs typeface="Inter"/>
              <a:sym typeface="Inter"/>
            </a:endParaRPr>
          </a:p>
          <a:p>
            <a:pPr indent="0" lvl="0" marL="0" marR="0" rtl="0" algn="ctr">
              <a:lnSpc>
                <a:spcPct val="100000"/>
              </a:lnSpc>
              <a:spcBef>
                <a:spcPts val="1000"/>
              </a:spcBef>
              <a:spcAft>
                <a:spcPts val="0"/>
              </a:spcAft>
              <a:buClr>
                <a:srgbClr val="000000"/>
              </a:buClr>
              <a:buSzPts val="1000"/>
              <a:buFont typeface="Arial"/>
              <a:buNone/>
            </a:pPr>
            <a:r>
              <a:t/>
            </a:r>
            <a:endParaRPr i="0" sz="1000" u="none" cap="none" strike="noStrike">
              <a:solidFill>
                <a:schemeClr val="accent1"/>
              </a:solidFill>
              <a:latin typeface="Inter"/>
              <a:ea typeface="Inter"/>
              <a:cs typeface="Inter"/>
              <a:sym typeface="Inter"/>
            </a:endParaRPr>
          </a:p>
        </p:txBody>
      </p:sp>
      <p:sp>
        <p:nvSpPr>
          <p:cNvPr id="214" name="Google Shape;214;g2f0a7fbfd2b_0_2308"/>
          <p:cNvSpPr/>
          <p:nvPr/>
        </p:nvSpPr>
        <p:spPr>
          <a:xfrm>
            <a:off x="5227650" y="1366961"/>
            <a:ext cx="640200" cy="6402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15" name="Google Shape;215;g2f0a7fbfd2b_0_2308"/>
          <p:cNvSpPr/>
          <p:nvPr/>
        </p:nvSpPr>
        <p:spPr>
          <a:xfrm>
            <a:off x="1339193" y="1365193"/>
            <a:ext cx="640200" cy="6402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16" name="Google Shape;216;g2f0a7fbfd2b_0_2308"/>
          <p:cNvSpPr/>
          <p:nvPr/>
        </p:nvSpPr>
        <p:spPr>
          <a:xfrm>
            <a:off x="3283534" y="1365182"/>
            <a:ext cx="640200" cy="6402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cxnSp>
        <p:nvCxnSpPr>
          <p:cNvPr id="217" name="Google Shape;217;g2f0a7fbfd2b_0_2308"/>
          <p:cNvCxnSpPr/>
          <p:nvPr/>
        </p:nvCxnSpPr>
        <p:spPr>
          <a:xfrm>
            <a:off x="518344" y="3434277"/>
            <a:ext cx="8078700" cy="0"/>
          </a:xfrm>
          <a:prstGeom prst="straightConnector1">
            <a:avLst/>
          </a:prstGeom>
          <a:noFill/>
          <a:ln cap="flat" cmpd="sng" w="9525">
            <a:solidFill>
              <a:schemeClr val="lt1"/>
            </a:solidFill>
            <a:prstDash val="dot"/>
            <a:round/>
            <a:headEnd len="med" w="med" type="none"/>
            <a:tailEnd len="med" w="med" type="none"/>
          </a:ln>
        </p:spPr>
      </p:cxnSp>
      <p:pic>
        <p:nvPicPr>
          <p:cNvPr id="218" name="Google Shape;218;g2f0a7fbfd2b_0_2308"/>
          <p:cNvPicPr preferRelativeResize="0"/>
          <p:nvPr/>
        </p:nvPicPr>
        <p:blipFill>
          <a:blip r:embed="rId3">
            <a:alphaModFix/>
          </a:blip>
          <a:stretch>
            <a:fillRect/>
          </a:stretch>
        </p:blipFill>
        <p:spPr>
          <a:xfrm>
            <a:off x="3401550" y="1485103"/>
            <a:ext cx="403859" cy="403859"/>
          </a:xfrm>
          <a:prstGeom prst="rect">
            <a:avLst/>
          </a:prstGeom>
          <a:noFill/>
          <a:ln>
            <a:noFill/>
          </a:ln>
        </p:spPr>
      </p:pic>
      <p:pic>
        <p:nvPicPr>
          <p:cNvPr id="219" name="Google Shape;219;g2f0a7fbfd2b_0_2308"/>
          <p:cNvPicPr preferRelativeResize="0"/>
          <p:nvPr/>
        </p:nvPicPr>
        <p:blipFill>
          <a:blip r:embed="rId4">
            <a:alphaModFix/>
          </a:blip>
          <a:stretch>
            <a:fillRect/>
          </a:stretch>
        </p:blipFill>
        <p:spPr>
          <a:xfrm>
            <a:off x="5345878" y="1485084"/>
            <a:ext cx="403859" cy="403859"/>
          </a:xfrm>
          <a:prstGeom prst="rect">
            <a:avLst/>
          </a:prstGeom>
          <a:noFill/>
          <a:ln>
            <a:noFill/>
          </a:ln>
        </p:spPr>
      </p:pic>
      <p:pic>
        <p:nvPicPr>
          <p:cNvPr id="220" name="Google Shape;220;g2f0a7fbfd2b_0_2308"/>
          <p:cNvPicPr preferRelativeResize="0"/>
          <p:nvPr/>
        </p:nvPicPr>
        <p:blipFill>
          <a:blip r:embed="rId5">
            <a:alphaModFix/>
          </a:blip>
          <a:stretch>
            <a:fillRect/>
          </a:stretch>
        </p:blipFill>
        <p:spPr>
          <a:xfrm>
            <a:off x="7290159" y="1485112"/>
            <a:ext cx="403859" cy="403859"/>
          </a:xfrm>
          <a:prstGeom prst="rect">
            <a:avLst/>
          </a:prstGeom>
          <a:noFill/>
          <a:ln>
            <a:noFill/>
          </a:ln>
        </p:spPr>
      </p:pic>
      <p:pic>
        <p:nvPicPr>
          <p:cNvPr id="221" name="Google Shape;221;g2f0a7fbfd2b_0_2308"/>
          <p:cNvPicPr preferRelativeResize="0"/>
          <p:nvPr/>
        </p:nvPicPr>
        <p:blipFill>
          <a:blip r:embed="rId6">
            <a:alphaModFix/>
          </a:blip>
          <a:stretch>
            <a:fillRect/>
          </a:stretch>
        </p:blipFill>
        <p:spPr>
          <a:xfrm>
            <a:off x="1457456" y="1485112"/>
            <a:ext cx="403859" cy="403859"/>
          </a:xfrm>
          <a:prstGeom prst="rect">
            <a:avLst/>
          </a:prstGeom>
          <a:noFill/>
          <a:ln>
            <a:noFill/>
          </a:ln>
        </p:spPr>
      </p:pic>
      <p:pic>
        <p:nvPicPr>
          <p:cNvPr id="222" name="Google Shape;222;g2f0a7fbfd2b_0_2308"/>
          <p:cNvPicPr preferRelativeResize="0"/>
          <p:nvPr/>
        </p:nvPicPr>
        <p:blipFill>
          <a:blip r:embed="rId7">
            <a:alphaModFix/>
          </a:blip>
          <a:stretch>
            <a:fillRect/>
          </a:stretch>
        </p:blipFill>
        <p:spPr>
          <a:xfrm>
            <a:off x="8694411" y="123771"/>
            <a:ext cx="332703" cy="2888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2024-07-25T02:07:45Z</dcterms:created>
</cp:coreProperties>
</file>